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9"/>
  </p:notesMasterIdLst>
  <p:sldIdLst>
    <p:sldId id="259" r:id="rId2"/>
    <p:sldId id="284" r:id="rId3"/>
    <p:sldId id="258" r:id="rId4"/>
    <p:sldId id="264" r:id="rId5"/>
    <p:sldId id="280" r:id="rId6"/>
    <p:sldId id="283" r:id="rId7"/>
    <p:sldId id="291" r:id="rId8"/>
    <p:sldId id="297" r:id="rId9"/>
    <p:sldId id="281" r:id="rId10"/>
    <p:sldId id="269" r:id="rId11"/>
    <p:sldId id="290" r:id="rId12"/>
    <p:sldId id="270" r:id="rId13"/>
    <p:sldId id="271" r:id="rId14"/>
    <p:sldId id="292" r:id="rId15"/>
    <p:sldId id="287" r:id="rId16"/>
    <p:sldId id="288" r:id="rId17"/>
    <p:sldId id="274" r:id="rId18"/>
    <p:sldId id="293" r:id="rId19"/>
    <p:sldId id="295" r:id="rId20"/>
    <p:sldId id="272" r:id="rId21"/>
    <p:sldId id="289" r:id="rId22"/>
    <p:sldId id="273" r:id="rId23"/>
    <p:sldId id="276" r:id="rId24"/>
    <p:sldId id="286" r:id="rId25"/>
    <p:sldId id="277" r:id="rId26"/>
    <p:sldId id="296" r:id="rId27"/>
    <p:sldId id="27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9F"/>
    <a:srgbClr val="6F6F6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94753"/>
  </p:normalViewPr>
  <p:slideViewPr>
    <p:cSldViewPr snapToGrid="0" snapToObjects="1">
      <p:cViewPr varScale="1">
        <p:scale>
          <a:sx n="65" d="100"/>
          <a:sy n="65" d="100"/>
        </p:scale>
        <p:origin x="9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1F983-13B8-4B40-B431-2A40CD5006BA}" type="datetimeFigureOut">
              <a:rPr lang="de-DE" smtClean="0"/>
              <a:t>28.03.2024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23034-77AF-8C4A-A533-67E3BD38CA13}" type="slidenum">
              <a:rPr lang="de-DE" smtClean="0"/>
              <a:t>‹Nr.›</a:t>
            </a:fld>
            <a:endParaRPr lang="de-DE"/>
          </a:p>
        </p:txBody>
      </p:sp>
    </p:spTree>
    <p:extLst>
      <p:ext uri="{BB962C8B-B14F-4D97-AF65-F5344CB8AC3E}">
        <p14:creationId xmlns:p14="http://schemas.microsoft.com/office/powerpoint/2010/main" val="345263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4</a:t>
            </a:fld>
            <a:endParaRPr lang="de-DE"/>
          </a:p>
        </p:txBody>
      </p:sp>
    </p:spTree>
    <p:extLst>
      <p:ext uri="{BB962C8B-B14F-4D97-AF65-F5344CB8AC3E}">
        <p14:creationId xmlns:p14="http://schemas.microsoft.com/office/powerpoint/2010/main" val="311235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5</a:t>
            </a:fld>
            <a:endParaRPr lang="de-DE"/>
          </a:p>
        </p:txBody>
      </p:sp>
    </p:spTree>
    <p:extLst>
      <p:ext uri="{BB962C8B-B14F-4D97-AF65-F5344CB8AC3E}">
        <p14:creationId xmlns:p14="http://schemas.microsoft.com/office/powerpoint/2010/main" val="341200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6</a:t>
            </a:fld>
            <a:endParaRPr lang="de-DE"/>
          </a:p>
        </p:txBody>
      </p:sp>
    </p:spTree>
    <p:extLst>
      <p:ext uri="{BB962C8B-B14F-4D97-AF65-F5344CB8AC3E}">
        <p14:creationId xmlns:p14="http://schemas.microsoft.com/office/powerpoint/2010/main" val="332066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7</a:t>
            </a:fld>
            <a:endParaRPr lang="de-DE"/>
          </a:p>
        </p:txBody>
      </p:sp>
    </p:spTree>
    <p:extLst>
      <p:ext uri="{BB962C8B-B14F-4D97-AF65-F5344CB8AC3E}">
        <p14:creationId xmlns:p14="http://schemas.microsoft.com/office/powerpoint/2010/main" val="122445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8</a:t>
            </a:fld>
            <a:endParaRPr lang="de-DE"/>
          </a:p>
        </p:txBody>
      </p:sp>
    </p:spTree>
    <p:extLst>
      <p:ext uri="{BB962C8B-B14F-4D97-AF65-F5344CB8AC3E}">
        <p14:creationId xmlns:p14="http://schemas.microsoft.com/office/powerpoint/2010/main" val="360968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11</a:t>
            </a:fld>
            <a:endParaRPr lang="de-DE"/>
          </a:p>
        </p:txBody>
      </p:sp>
    </p:spTree>
    <p:extLst>
      <p:ext uri="{BB962C8B-B14F-4D97-AF65-F5344CB8AC3E}">
        <p14:creationId xmlns:p14="http://schemas.microsoft.com/office/powerpoint/2010/main" val="129908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14</a:t>
            </a:fld>
            <a:endParaRPr lang="de-DE"/>
          </a:p>
        </p:txBody>
      </p:sp>
    </p:spTree>
    <p:extLst>
      <p:ext uri="{BB962C8B-B14F-4D97-AF65-F5344CB8AC3E}">
        <p14:creationId xmlns:p14="http://schemas.microsoft.com/office/powerpoint/2010/main" val="282526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16</a:t>
            </a:fld>
            <a:endParaRPr lang="de-DE"/>
          </a:p>
        </p:txBody>
      </p:sp>
    </p:spTree>
    <p:extLst>
      <p:ext uri="{BB962C8B-B14F-4D97-AF65-F5344CB8AC3E}">
        <p14:creationId xmlns:p14="http://schemas.microsoft.com/office/powerpoint/2010/main" val="158362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7623034-77AF-8C4A-A533-67E3BD38CA13}" type="slidenum">
              <a:rPr lang="de-DE" smtClean="0"/>
              <a:t>21</a:t>
            </a:fld>
            <a:endParaRPr lang="de-DE"/>
          </a:p>
        </p:txBody>
      </p:sp>
    </p:spTree>
    <p:extLst>
      <p:ext uri="{BB962C8B-B14F-4D97-AF65-F5344CB8AC3E}">
        <p14:creationId xmlns:p14="http://schemas.microsoft.com/office/powerpoint/2010/main" val="419933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Graufläch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314EDFD-6EF6-FB45-93A6-6199BFFBC2A8}"/>
              </a:ext>
            </a:extLst>
          </p:cNvPr>
          <p:cNvSpPr/>
          <p:nvPr userDrawn="1"/>
        </p:nvSpPr>
        <p:spPr>
          <a:xfrm>
            <a:off x="859537" y="1201783"/>
            <a:ext cx="11332464" cy="565621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9224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ildhintergrund">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430466EC-6BAC-1740-9AD5-D651F3F5A7A5}"/>
              </a:ext>
            </a:extLst>
          </p:cNvPr>
          <p:cNvSpPr>
            <a:spLocks noGrp="1"/>
          </p:cNvSpPr>
          <p:nvPr>
            <p:ph type="pic" sz="quarter" idx="10"/>
          </p:nvPr>
        </p:nvSpPr>
        <p:spPr>
          <a:xfrm>
            <a:off x="858838" y="1201738"/>
            <a:ext cx="11333162" cy="5656262"/>
          </a:xfrm>
          <a:prstGeom prst="rect">
            <a:avLst/>
          </a:prstGeom>
        </p:spPr>
        <p:txBody>
          <a:bodyPr/>
          <a:lstStyle/>
          <a:p>
            <a:endParaRPr lang="de-DE"/>
          </a:p>
        </p:txBody>
      </p:sp>
    </p:spTree>
    <p:extLst>
      <p:ext uri="{BB962C8B-B14F-4D97-AF65-F5344CB8AC3E}">
        <p14:creationId xmlns:p14="http://schemas.microsoft.com/office/powerpoint/2010/main" val="414189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titel">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FB65EE10-ACFB-E14A-8DBE-0A195B1D855F}"/>
              </a:ext>
            </a:extLst>
          </p:cNvPr>
          <p:cNvSpPr/>
          <p:nvPr userDrawn="1"/>
        </p:nvSpPr>
        <p:spPr>
          <a:xfrm>
            <a:off x="0" y="569659"/>
            <a:ext cx="12192001" cy="6288341"/>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7" name="Rechteck 6">
            <a:extLst>
              <a:ext uri="{FF2B5EF4-FFF2-40B4-BE49-F238E27FC236}">
                <a16:creationId xmlns:a16="http://schemas.microsoft.com/office/drawing/2014/main" id="{6EA1656B-4002-B443-B8D7-1C860700F0F1}"/>
              </a:ext>
            </a:extLst>
          </p:cNvPr>
          <p:cNvSpPr/>
          <p:nvPr userDrawn="1"/>
        </p:nvSpPr>
        <p:spPr>
          <a:xfrm flipV="1">
            <a:off x="0" y="-5"/>
            <a:ext cx="12192001" cy="56966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838198" y="2532461"/>
            <a:ext cx="10657115" cy="977467"/>
          </a:xfrm>
          <a:prstGeom prst="rect">
            <a:avLst/>
          </a:prstGeom>
        </p:spPr>
        <p:txBody>
          <a:bodyPr/>
          <a:lstStyle>
            <a:lvl1pPr algn="ctr">
              <a:defRPr sz="5400" b="1" i="0">
                <a:solidFill>
                  <a:srgbClr val="F0F0F0"/>
                </a:solidFill>
                <a:latin typeface="Lato" panose="020F0502020204030203" pitchFamily="34" charset="0"/>
                <a:cs typeface="Lato" panose="020F0502020204030203" pitchFamily="34" charset="0"/>
              </a:defRPr>
            </a:lvl1pPr>
          </a:lstStyle>
          <a:p>
            <a:r>
              <a:rPr lang="de-DE" dirty="0"/>
              <a:t>Mastertitelformat bearbeiten</a:t>
            </a:r>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7" name="Textplatzhalter 16">
            <a:extLst>
              <a:ext uri="{FF2B5EF4-FFF2-40B4-BE49-F238E27FC236}">
                <a16:creationId xmlns:a16="http://schemas.microsoft.com/office/drawing/2014/main" id="{2CD449F3-7839-2940-93C0-55AE25378A54}"/>
              </a:ext>
            </a:extLst>
          </p:cNvPr>
          <p:cNvSpPr>
            <a:spLocks noGrp="1"/>
          </p:cNvSpPr>
          <p:nvPr>
            <p:ph type="body" sz="quarter" idx="10"/>
          </p:nvPr>
        </p:nvSpPr>
        <p:spPr>
          <a:xfrm>
            <a:off x="838198" y="3858689"/>
            <a:ext cx="10657115" cy="1540513"/>
          </a:xfrm>
          <a:prstGeom prst="rect">
            <a:avLst/>
          </a:prstGeom>
        </p:spPr>
        <p:txBody>
          <a:bodyPr/>
          <a:lstStyle>
            <a:lvl1pPr algn="ctr">
              <a:buNone/>
              <a:defRPr b="0" i="1">
                <a:solidFill>
                  <a:schemeClr val="bg1"/>
                </a:solidFill>
                <a:latin typeface="Lato" panose="020F0502020204030203" pitchFamily="34" charset="0"/>
                <a:cs typeface="Lato" panose="020F0502020204030203" pitchFamily="34" charset="0"/>
              </a:defRPr>
            </a:lvl1pPr>
            <a:lvl2pPr algn="ctr">
              <a:buNone/>
              <a:defRPr b="0" i="1">
                <a:solidFill>
                  <a:schemeClr val="bg1"/>
                </a:solidFill>
                <a:latin typeface="Lato" panose="020F0502020204030203" pitchFamily="34" charset="0"/>
                <a:cs typeface="Lato" panose="020F0502020204030203" pitchFamily="34" charset="0"/>
              </a:defRPr>
            </a:lvl2pPr>
            <a:lvl3pPr algn="ctr">
              <a:buNone/>
              <a:defRPr b="0" i="1">
                <a:solidFill>
                  <a:schemeClr val="bg1"/>
                </a:solidFill>
                <a:latin typeface="Lato" panose="020F0502020204030203" pitchFamily="34" charset="0"/>
                <a:cs typeface="Lato" panose="020F0502020204030203" pitchFamily="34" charset="0"/>
              </a:defRPr>
            </a:lvl3pPr>
            <a:lvl4pPr algn="ctr">
              <a:buNone/>
              <a:defRPr b="0" i="1">
                <a:solidFill>
                  <a:schemeClr val="bg1"/>
                </a:solidFill>
                <a:latin typeface="Lato" panose="020F0502020204030203" pitchFamily="34" charset="0"/>
                <a:cs typeface="Lato" panose="020F0502020204030203" pitchFamily="34" charset="0"/>
              </a:defRPr>
            </a:lvl4pPr>
            <a:lvl5pPr algn="ctr">
              <a:buNone/>
              <a:defRPr b="0" i="1">
                <a:solidFill>
                  <a:schemeClr val="bg1"/>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349377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einfach 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838200" y="1825625"/>
            <a:ext cx="105156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A3300B15-71B3-2640-88D4-EAE915F51ABA}"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416286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mit Bild 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559B4827-A785-A84A-A0BE-BE5B3C5184E0}"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
        <p:nvSpPr>
          <p:cNvPr id="14" name="Bildplatzhalter 13">
            <a:extLst>
              <a:ext uri="{FF2B5EF4-FFF2-40B4-BE49-F238E27FC236}">
                <a16:creationId xmlns:a16="http://schemas.microsoft.com/office/drawing/2014/main" id="{E2F7C0E8-6F45-194C-9101-46DDBD399591}"/>
              </a:ext>
            </a:extLst>
          </p:cNvPr>
          <p:cNvSpPr>
            <a:spLocks noGrp="1"/>
          </p:cNvSpPr>
          <p:nvPr>
            <p:ph type="pic" sz="quarter" idx="14"/>
          </p:nvPr>
        </p:nvSpPr>
        <p:spPr>
          <a:xfrm>
            <a:off x="838200" y="1825372"/>
            <a:ext cx="4957763" cy="4462716"/>
          </a:xfrm>
          <a:prstGeom prst="rect">
            <a:avLst/>
          </a:prstGeom>
        </p:spPr>
        <p:txBody>
          <a:bodyPr/>
          <a:lstStyle/>
          <a:p>
            <a:endParaRPr lang="de-DE"/>
          </a:p>
        </p:txBody>
      </p:sp>
    </p:spTree>
    <p:extLst>
      <p:ext uri="{BB962C8B-B14F-4D97-AF65-F5344CB8AC3E}">
        <p14:creationId xmlns:p14="http://schemas.microsoft.com/office/powerpoint/2010/main" val="75097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mit Bild 2">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14" name="Bildplatzhalter 13">
            <a:extLst>
              <a:ext uri="{FF2B5EF4-FFF2-40B4-BE49-F238E27FC236}">
                <a16:creationId xmlns:a16="http://schemas.microsoft.com/office/drawing/2014/main" id="{E2F7C0E8-6F45-194C-9101-46DDBD399591}"/>
              </a:ext>
            </a:extLst>
          </p:cNvPr>
          <p:cNvSpPr>
            <a:spLocks noGrp="1"/>
          </p:cNvSpPr>
          <p:nvPr>
            <p:ph type="pic" sz="quarter" idx="14"/>
          </p:nvPr>
        </p:nvSpPr>
        <p:spPr>
          <a:xfrm>
            <a:off x="0" y="569658"/>
            <a:ext cx="5795963" cy="6288342"/>
          </a:xfrm>
          <a:prstGeom prst="rect">
            <a:avLst/>
          </a:prstGeom>
        </p:spPr>
        <p:txBody>
          <a:bodyPr/>
          <a:lstStyle/>
          <a:p>
            <a:endParaRPr lang="de-DE"/>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DA6F963D-7961-F84A-89CC-9E98B575DC55}"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14536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Diagramm">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Lato" panose="020F0502020204030203" pitchFamily="34" charset="0"/>
              </a:defRPr>
            </a:lvl1pPr>
            <a:lvl2pPr>
              <a:defRPr b="1" i="0">
                <a:solidFill>
                  <a:srgbClr val="6F6F6E"/>
                </a:solidFill>
                <a:latin typeface="Lato" panose="020F0502020204030203" pitchFamily="34" charset="0"/>
                <a:cs typeface="Lato" panose="020F0502020204030203" pitchFamily="34" charset="0"/>
              </a:defRPr>
            </a:lvl2pPr>
            <a:lvl3pPr>
              <a:defRPr b="1" i="0">
                <a:solidFill>
                  <a:srgbClr val="6F6F6E"/>
                </a:solidFill>
                <a:latin typeface="Lato" panose="020F0502020204030203" pitchFamily="34" charset="0"/>
                <a:cs typeface="Lato" panose="020F0502020204030203" pitchFamily="34" charset="0"/>
              </a:defRPr>
            </a:lvl3pPr>
            <a:lvl4pPr>
              <a:defRPr b="1" i="0">
                <a:solidFill>
                  <a:srgbClr val="6F6F6E"/>
                </a:solidFill>
                <a:latin typeface="Lato" panose="020F0502020204030203" pitchFamily="34" charset="0"/>
                <a:cs typeface="Lato" panose="020F0502020204030203" pitchFamily="34" charset="0"/>
              </a:defRPr>
            </a:lvl4pPr>
            <a:lvl5pPr>
              <a:defRPr b="1" i="0">
                <a:solidFill>
                  <a:srgbClr val="6F6F6E"/>
                </a:solidFill>
                <a:latin typeface="Lato" panose="020F0502020204030203" pitchFamily="34" charset="0"/>
                <a:cs typeface="Lato" panose="020F050202020403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4D5060E9-FE27-CA4B-964B-C88B19DFC48A}"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
        <p:nvSpPr>
          <p:cNvPr id="16" name="Diagrammplatzhalter 15">
            <a:extLst>
              <a:ext uri="{FF2B5EF4-FFF2-40B4-BE49-F238E27FC236}">
                <a16:creationId xmlns:a16="http://schemas.microsoft.com/office/drawing/2014/main" id="{B4BA5CDA-34C7-AA43-9C86-9AD56BC8E529}"/>
              </a:ext>
            </a:extLst>
          </p:cNvPr>
          <p:cNvSpPr>
            <a:spLocks noGrp="1"/>
          </p:cNvSpPr>
          <p:nvPr>
            <p:ph type="chart" sz="quarter" idx="14"/>
          </p:nvPr>
        </p:nvSpPr>
        <p:spPr>
          <a:xfrm>
            <a:off x="838199" y="1825372"/>
            <a:ext cx="4950279" cy="4462716"/>
          </a:xfrm>
          <a:prstGeom prst="rect">
            <a:avLst/>
          </a:prstGeom>
        </p:spPr>
        <p:txBody>
          <a:bodyPr/>
          <a:lstStyle/>
          <a:p>
            <a:endParaRPr lang="de-DE"/>
          </a:p>
        </p:txBody>
      </p:sp>
    </p:spTree>
    <p:extLst>
      <p:ext uri="{BB962C8B-B14F-4D97-AF65-F5344CB8AC3E}">
        <p14:creationId xmlns:p14="http://schemas.microsoft.com/office/powerpoint/2010/main" val="165943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rgbClr val="6F6F6E"/>
              </a:solidFill>
              <a:latin typeface="Lato" panose="020F0502020204030203" pitchFamily="34" charset="0"/>
              <a:cs typeface="Lato" panose="020F0502020204030203"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Lato" panose="020F0502020204030203" pitchFamily="34" charset="0"/>
              </a:defRPr>
            </a:lvl1pPr>
          </a:lstStyle>
          <a:p>
            <a:r>
              <a:rPr lang="de-DE" dirty="0"/>
              <a:t>Mastertitelformat bearbeiten</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fld id="{947D71BA-17F3-D049-A660-20ECE25BB8ED}" type="datetime1">
              <a:rPr lang="de-DE" smtClean="0"/>
              <a:t>28.03.2024</a:t>
            </a:fld>
            <a:endParaRPr lang="de-DE" dirty="0"/>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4038600" y="6461404"/>
            <a:ext cx="4114800" cy="283084"/>
          </a:xfrm>
          <a:prstGeom prst="rect">
            <a:avLst/>
          </a:prstGeom>
        </p:spPr>
        <p:txBody>
          <a:bodyPr/>
          <a:lstStyle>
            <a:lvl1pPr>
              <a:defRPr sz="1400" b="0" i="0">
                <a:solidFill>
                  <a:srgbClr val="6F6F6E"/>
                </a:solidFill>
                <a:latin typeface="Lato" panose="020F0502020204030203" pitchFamily="34" charset="0"/>
                <a:cs typeface="Lato" panose="020F0502020204030203" pitchFamily="34" charset="0"/>
              </a:defRPr>
            </a:lvl1pPr>
          </a:lstStyle>
          <a:p>
            <a:endParaRPr lang="de-DE">
              <a:solidFill>
                <a:srgbClr val="6F6F6E"/>
              </a:solidFill>
            </a:endParaRP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Lato" panose="020F0502020204030203" pitchFamily="34" charset="0"/>
              </a:defRPr>
            </a:lvl1pPr>
          </a:lstStyle>
          <a:p>
            <a:fld id="{BBDAF7BE-D89C-6B49-BAC7-BAB901C4C797}" type="slidenum">
              <a:rPr lang="de-DE" smtClean="0"/>
              <a:pPr/>
              <a:t>‹Nr.›</a:t>
            </a:fld>
            <a:endParaRPr lang="de-DE" dirty="0"/>
          </a:p>
        </p:txBody>
      </p:sp>
      <p:sp>
        <p:nvSpPr>
          <p:cNvPr id="8" name="Oval 7">
            <a:extLst>
              <a:ext uri="{FF2B5EF4-FFF2-40B4-BE49-F238E27FC236}">
                <a16:creationId xmlns:a16="http://schemas.microsoft.com/office/drawing/2014/main" id="{497B5E83-6B2C-4F42-88EB-01ED290C821A}"/>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5DA28A2A-3405-104F-92CE-409C4F9D1AB1}"/>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BD96ED09-9045-4941-9852-7FBE7CEEEB66}"/>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ECB8A781-8C18-5047-A017-73485BC19500}"/>
              </a:ext>
            </a:extLst>
          </p:cNvPr>
          <p:cNvPicPr>
            <a:picLocks noChangeAspect="1"/>
          </p:cNvPicPr>
          <p:nvPr userDrawn="1"/>
        </p:nvPicPr>
        <p:blipFill>
          <a:blip r:embed="rId2"/>
          <a:stretch>
            <a:fillRect/>
          </a:stretch>
        </p:blipFill>
        <p:spPr>
          <a:xfrm>
            <a:off x="10351289" y="113512"/>
            <a:ext cx="1535912" cy="863950"/>
          </a:xfrm>
          <a:prstGeom prst="rect">
            <a:avLst/>
          </a:prstGeom>
        </p:spPr>
      </p:pic>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507546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
        <p:nvSpPr>
          <p:cNvPr id="16" name="Diagrammplatzhalter 15">
            <a:extLst>
              <a:ext uri="{FF2B5EF4-FFF2-40B4-BE49-F238E27FC236}">
                <a16:creationId xmlns:a16="http://schemas.microsoft.com/office/drawing/2014/main" id="{B4BA5CDA-34C7-AA43-9C86-9AD56BC8E529}"/>
              </a:ext>
            </a:extLst>
          </p:cNvPr>
          <p:cNvSpPr>
            <a:spLocks noGrp="1"/>
          </p:cNvSpPr>
          <p:nvPr>
            <p:ph type="chart" sz="quarter" idx="14"/>
          </p:nvPr>
        </p:nvSpPr>
        <p:spPr>
          <a:xfrm>
            <a:off x="838199" y="1825372"/>
            <a:ext cx="5075464" cy="4462716"/>
          </a:xfrm>
          <a:prstGeom prst="rect">
            <a:avLst/>
          </a:prstGeom>
        </p:spPr>
        <p:txBody>
          <a:bodyPr/>
          <a:lstStyle/>
          <a:p>
            <a:endParaRPr lang="de-DE"/>
          </a:p>
        </p:txBody>
      </p:sp>
      <p:sp>
        <p:nvSpPr>
          <p:cNvPr id="18" name="Diagrammplatzhalter 15">
            <a:extLst>
              <a:ext uri="{FF2B5EF4-FFF2-40B4-BE49-F238E27FC236}">
                <a16:creationId xmlns:a16="http://schemas.microsoft.com/office/drawing/2014/main" id="{1741B592-4BE7-A449-BAF4-3471718DD287}"/>
              </a:ext>
            </a:extLst>
          </p:cNvPr>
          <p:cNvSpPr>
            <a:spLocks noGrp="1"/>
          </p:cNvSpPr>
          <p:nvPr>
            <p:ph type="chart" sz="quarter" idx="15"/>
          </p:nvPr>
        </p:nvSpPr>
        <p:spPr>
          <a:xfrm>
            <a:off x="6278337" y="1823142"/>
            <a:ext cx="5075464" cy="4462716"/>
          </a:xfrm>
          <a:prstGeom prst="rect">
            <a:avLst/>
          </a:prstGeom>
        </p:spPr>
        <p:txBody>
          <a:bodyPr/>
          <a:lstStyle/>
          <a:p>
            <a:endParaRPr lang="de-DE"/>
          </a:p>
        </p:txBody>
      </p:sp>
      <p:sp>
        <p:nvSpPr>
          <p:cNvPr id="19" name="Textplatzhalter 14">
            <a:extLst>
              <a:ext uri="{FF2B5EF4-FFF2-40B4-BE49-F238E27FC236}">
                <a16:creationId xmlns:a16="http://schemas.microsoft.com/office/drawing/2014/main" id="{A98DBBBB-4FF1-BD45-8294-A2784D8699E6}"/>
              </a:ext>
            </a:extLst>
          </p:cNvPr>
          <p:cNvSpPr>
            <a:spLocks noGrp="1"/>
          </p:cNvSpPr>
          <p:nvPr>
            <p:ph type="body" sz="quarter" idx="16"/>
          </p:nvPr>
        </p:nvSpPr>
        <p:spPr>
          <a:xfrm>
            <a:off x="6278337" y="1016527"/>
            <a:ext cx="5075463" cy="358320"/>
          </a:xfrm>
          <a:prstGeom prst="rect">
            <a:avLst/>
          </a:prstGeom>
        </p:spPr>
        <p:txBody>
          <a:bodyPr/>
          <a:lstStyle>
            <a:lvl1pPr>
              <a:buNone/>
              <a:defRPr sz="2000" b="0" i="0">
                <a:solidFill>
                  <a:srgbClr val="004F9F"/>
                </a:solidFill>
                <a:latin typeface="Lato" panose="020F0502020204030203" pitchFamily="34" charset="0"/>
                <a:cs typeface="Lato" panose="020F0502020204030203"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dirty="0"/>
              <a:t>Mastertextformat bearbeiten</a:t>
            </a:r>
          </a:p>
        </p:txBody>
      </p:sp>
    </p:spTree>
    <p:extLst>
      <p:ext uri="{BB962C8B-B14F-4D97-AF65-F5344CB8AC3E}">
        <p14:creationId xmlns:p14="http://schemas.microsoft.com/office/powerpoint/2010/main" val="309163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72BB508C-16BB-D044-9A04-645139B54404}"/>
              </a:ext>
            </a:extLst>
          </p:cNvPr>
          <p:cNvPicPr>
            <a:picLocks noChangeAspect="1"/>
          </p:cNvPicPr>
          <p:nvPr userDrawn="1"/>
        </p:nvPicPr>
        <p:blipFill>
          <a:blip r:embed="rId10"/>
          <a:stretch>
            <a:fillRect/>
          </a:stretch>
        </p:blipFill>
        <p:spPr>
          <a:xfrm>
            <a:off x="10351289" y="113512"/>
            <a:ext cx="1535912" cy="863950"/>
          </a:xfrm>
          <a:prstGeom prst="rect">
            <a:avLst/>
          </a:prstGeom>
        </p:spPr>
      </p:pic>
      <p:sp>
        <p:nvSpPr>
          <p:cNvPr id="7" name="Oval 6">
            <a:extLst>
              <a:ext uri="{FF2B5EF4-FFF2-40B4-BE49-F238E27FC236}">
                <a16:creationId xmlns:a16="http://schemas.microsoft.com/office/drawing/2014/main" id="{6C0714EC-3C5B-C844-B8CF-854BC18954B4}"/>
              </a:ext>
            </a:extLst>
          </p:cNvPr>
          <p:cNvSpPr/>
          <p:nvPr userDrawn="1"/>
        </p:nvSpPr>
        <p:spPr>
          <a:xfrm>
            <a:off x="359453" y="5901713"/>
            <a:ext cx="154353" cy="154353"/>
          </a:xfrm>
          <a:prstGeom prst="ellipse">
            <a:avLst/>
          </a:prstGeom>
          <a:solidFill>
            <a:srgbClr val="2B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A4744D7C-BCD7-6E43-9883-C813C21FBDAF}"/>
              </a:ext>
            </a:extLst>
          </p:cNvPr>
          <p:cNvSpPr/>
          <p:nvPr userDrawn="1"/>
        </p:nvSpPr>
        <p:spPr>
          <a:xfrm>
            <a:off x="359453" y="6133989"/>
            <a:ext cx="154353" cy="154353"/>
          </a:xfrm>
          <a:prstGeom prst="ellipse">
            <a:avLst/>
          </a:prstGeom>
          <a:solidFill>
            <a:srgbClr val="D91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4A60433E-D5CA-014D-920C-4C618E5952FF}"/>
              </a:ext>
            </a:extLst>
          </p:cNvPr>
          <p:cNvSpPr/>
          <p:nvPr userDrawn="1"/>
        </p:nvSpPr>
        <p:spPr>
          <a:xfrm>
            <a:off x="359453" y="6366265"/>
            <a:ext cx="154353" cy="154353"/>
          </a:xfrm>
          <a:prstGeom prst="ellipse">
            <a:avLst/>
          </a:prstGeom>
          <a:solidFill>
            <a:srgbClr val="008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324972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0" r:id="rId4"/>
    <p:sldLayoutId id="2147483653" r:id="rId5"/>
    <p:sldLayoutId id="2147483654" r:id="rId6"/>
    <p:sldLayoutId id="2147483655" r:id="rId7"/>
    <p:sldLayoutId id="2147483656"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rasmus-plus.ec.europa.eu/resources-and-tools/distance-calculator"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intranet.uni-wh.de/studieren/allgemeine-infos/psychologische-studierendenberatu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intranet.uni-wh.de/fileadmin/redakteur/01-studieren/11-ausland/aufenthalte/auslandsstudium/Outgoing_Guide_Auslandsstudium_01.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krisenvorsorgeliste.diplo.de/signi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intranet.uni-wh.de/studieren/hochschulwerk/finanzielles-semesterbeitrag-und-ticket"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7">
            <a:extLst>
              <a:ext uri="{FF2B5EF4-FFF2-40B4-BE49-F238E27FC236}">
                <a16:creationId xmlns:a16="http://schemas.microsoft.com/office/drawing/2014/main" id="{487FEE9F-57D7-4EC0-B007-1268C9DD71F9}"/>
              </a:ext>
            </a:extLst>
          </p:cNvPr>
          <p:cNvPicPr>
            <a:picLocks noChangeAspect="1"/>
          </p:cNvPicPr>
          <p:nvPr/>
        </p:nvPicPr>
        <p:blipFill rotWithShape="1">
          <a:blip r:embed="rId2"/>
          <a:srcRect r="7044" b="24954"/>
          <a:stretch/>
        </p:blipFill>
        <p:spPr>
          <a:xfrm>
            <a:off x="858838" y="1201739"/>
            <a:ext cx="11333162" cy="5656262"/>
          </a:xfrm>
          <a:prstGeom prst="rect">
            <a:avLst/>
          </a:prstGeom>
        </p:spPr>
      </p:pic>
      <p:grpSp>
        <p:nvGrpSpPr>
          <p:cNvPr id="5" name="Gruppieren 4">
            <a:extLst>
              <a:ext uri="{FF2B5EF4-FFF2-40B4-BE49-F238E27FC236}">
                <a16:creationId xmlns:a16="http://schemas.microsoft.com/office/drawing/2014/main" id="{34511BF9-4F8E-4ADF-8772-CF04A6EC3F7F}"/>
              </a:ext>
            </a:extLst>
          </p:cNvPr>
          <p:cNvGrpSpPr/>
          <p:nvPr/>
        </p:nvGrpSpPr>
        <p:grpSpPr>
          <a:xfrm>
            <a:off x="359451" y="2063985"/>
            <a:ext cx="12550304" cy="1911954"/>
            <a:chOff x="359451" y="2063985"/>
            <a:chExt cx="7305678" cy="1911954"/>
          </a:xfrm>
        </p:grpSpPr>
        <p:sp>
          <p:nvSpPr>
            <p:cNvPr id="18" name="Alternativer Prozess 15">
              <a:extLst>
                <a:ext uri="{FF2B5EF4-FFF2-40B4-BE49-F238E27FC236}">
                  <a16:creationId xmlns:a16="http://schemas.microsoft.com/office/drawing/2014/main" id="{584EBD70-734A-934A-9FF7-614872B100DA}"/>
                </a:ext>
              </a:extLst>
            </p:cNvPr>
            <p:cNvSpPr/>
            <p:nvPr/>
          </p:nvSpPr>
          <p:spPr>
            <a:xfrm>
              <a:off x="359451" y="2063985"/>
              <a:ext cx="6462568" cy="955975"/>
            </a:xfrm>
            <a:custGeom>
              <a:avLst/>
              <a:gdLst>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351868 w 5351868"/>
                <a:gd name="connsiteY4" fmla="*/ 977462 h 1172954"/>
                <a:gd name="connsiteX5" fmla="*/ 5156376 w 5351868"/>
                <a:gd name="connsiteY5" fmla="*/ 1172954 h 1172954"/>
                <a:gd name="connsiteX6" fmla="*/ 195492 w 5351868"/>
                <a:gd name="connsiteY6" fmla="*/ 1172954 h 1172954"/>
                <a:gd name="connsiteX7" fmla="*/ 0 w 5351868"/>
                <a:gd name="connsiteY7" fmla="*/ 977462 h 1172954"/>
                <a:gd name="connsiteX8" fmla="*/ 0 w 5351868"/>
                <a:gd name="connsiteY8"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195492 w 5351868"/>
                <a:gd name="connsiteY5" fmla="*/ 1172954 h 1172954"/>
                <a:gd name="connsiteX6" fmla="*/ 0 w 5351868"/>
                <a:gd name="connsiteY6" fmla="*/ 977462 h 1172954"/>
                <a:gd name="connsiteX7" fmla="*/ 0 w 5351868"/>
                <a:gd name="connsiteY7"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0 w 5351868"/>
                <a:gd name="connsiteY5" fmla="*/ 977462 h 1172954"/>
                <a:gd name="connsiteX6" fmla="*/ 0 w 5351868"/>
                <a:gd name="connsiteY6" fmla="*/ 195492 h 117295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156376 w 5351868"/>
                <a:gd name="connsiteY4" fmla="*/ 1172954 h 1223404"/>
                <a:gd name="connsiteX5" fmla="*/ 0 w 5351868"/>
                <a:gd name="connsiteY5" fmla="*/ 1223404 h 1223404"/>
                <a:gd name="connsiteX6" fmla="*/ 0 w 5351868"/>
                <a:gd name="connsiteY6" fmla="*/ 195492 h 122340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351868 w 5351868"/>
                <a:gd name="connsiteY4" fmla="*/ 1204485 h 1223404"/>
                <a:gd name="connsiteX5" fmla="*/ 0 w 5351868"/>
                <a:gd name="connsiteY5" fmla="*/ 1223404 h 1223404"/>
                <a:gd name="connsiteX6" fmla="*/ 0 w 5351868"/>
                <a:gd name="connsiteY6" fmla="*/ 195492 h 1223404"/>
                <a:gd name="connsiteX0" fmla="*/ 0 w 5351868"/>
                <a:gd name="connsiteY0" fmla="*/ 195492 h 1204485"/>
                <a:gd name="connsiteX1" fmla="*/ 195492 w 5351868"/>
                <a:gd name="connsiteY1" fmla="*/ 0 h 1204485"/>
                <a:gd name="connsiteX2" fmla="*/ 5156376 w 5351868"/>
                <a:gd name="connsiteY2" fmla="*/ 0 h 1204485"/>
                <a:gd name="connsiteX3" fmla="*/ 5351868 w 5351868"/>
                <a:gd name="connsiteY3" fmla="*/ 195492 h 1204485"/>
                <a:gd name="connsiteX4" fmla="*/ 5351868 w 5351868"/>
                <a:gd name="connsiteY4" fmla="*/ 1204485 h 1204485"/>
                <a:gd name="connsiteX5" fmla="*/ 0 w 5351868"/>
                <a:gd name="connsiteY5" fmla="*/ 1191873 h 1204485"/>
                <a:gd name="connsiteX6" fmla="*/ 0 w 5351868"/>
                <a:gd name="connsiteY6" fmla="*/ 195492 h 1204485"/>
                <a:gd name="connsiteX0" fmla="*/ 0 w 5351868"/>
                <a:gd name="connsiteY0" fmla="*/ 195492 h 1191873"/>
                <a:gd name="connsiteX1" fmla="*/ 195492 w 5351868"/>
                <a:gd name="connsiteY1" fmla="*/ 0 h 1191873"/>
                <a:gd name="connsiteX2" fmla="*/ 5156376 w 5351868"/>
                <a:gd name="connsiteY2" fmla="*/ 0 h 1191873"/>
                <a:gd name="connsiteX3" fmla="*/ 5351868 w 5351868"/>
                <a:gd name="connsiteY3" fmla="*/ 195492 h 1191873"/>
                <a:gd name="connsiteX4" fmla="*/ 4727554 w 5351868"/>
                <a:gd name="connsiteY4" fmla="*/ 1109892 h 1191873"/>
                <a:gd name="connsiteX5" fmla="*/ 0 w 5351868"/>
                <a:gd name="connsiteY5" fmla="*/ 1191873 h 1191873"/>
                <a:gd name="connsiteX6" fmla="*/ 0 w 5351868"/>
                <a:gd name="connsiteY6" fmla="*/ 195492 h 1191873"/>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39256 w 5351868"/>
                <a:gd name="connsiteY4" fmla="*/ 1198179 h 1198179"/>
                <a:gd name="connsiteX5" fmla="*/ 0 w 5351868"/>
                <a:gd name="connsiteY5" fmla="*/ 1191873 h 1198179"/>
                <a:gd name="connsiteX6" fmla="*/ 0 w 5351868"/>
                <a:gd name="connsiteY6" fmla="*/ 195492 h 1198179"/>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48177 w 5351868"/>
                <a:gd name="connsiteY4" fmla="*/ 1198179 h 1198179"/>
                <a:gd name="connsiteX5" fmla="*/ 0 w 5351868"/>
                <a:gd name="connsiteY5" fmla="*/ 1191873 h 1198179"/>
                <a:gd name="connsiteX6" fmla="*/ 0 w 5351868"/>
                <a:gd name="connsiteY6" fmla="*/ 195492 h 1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868" h="1198179">
                  <a:moveTo>
                    <a:pt x="0" y="195492"/>
                  </a:moveTo>
                  <a:cubicBezTo>
                    <a:pt x="0" y="87525"/>
                    <a:pt x="87525" y="0"/>
                    <a:pt x="195492" y="0"/>
                  </a:cubicBezTo>
                  <a:lnTo>
                    <a:pt x="5156376" y="0"/>
                  </a:lnTo>
                  <a:cubicBezTo>
                    <a:pt x="5264343" y="0"/>
                    <a:pt x="5351868" y="87525"/>
                    <a:pt x="5351868" y="195492"/>
                  </a:cubicBezTo>
                  <a:cubicBezTo>
                    <a:pt x="5350638" y="529721"/>
                    <a:pt x="5349407" y="863950"/>
                    <a:pt x="5348177" y="1198179"/>
                  </a:cubicBezTo>
                  <a:lnTo>
                    <a:pt x="0" y="1191873"/>
                  </a:lnTo>
                  <a:lnTo>
                    <a:pt x="0" y="195492"/>
                  </a:lnTo>
                  <a:close/>
                </a:path>
              </a:pathLst>
            </a:cu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lternativer Prozess 15">
              <a:extLst>
                <a:ext uri="{FF2B5EF4-FFF2-40B4-BE49-F238E27FC236}">
                  <a16:creationId xmlns:a16="http://schemas.microsoft.com/office/drawing/2014/main" id="{F1DD6B1F-CC30-B648-A321-67196C9FA28D}"/>
                </a:ext>
              </a:extLst>
            </p:cNvPr>
            <p:cNvSpPr/>
            <p:nvPr/>
          </p:nvSpPr>
          <p:spPr>
            <a:xfrm flipV="1">
              <a:off x="359451" y="3079081"/>
              <a:ext cx="6462568" cy="896858"/>
            </a:xfrm>
            <a:custGeom>
              <a:avLst/>
              <a:gdLst>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351868 w 5351868"/>
                <a:gd name="connsiteY4" fmla="*/ 977462 h 1172954"/>
                <a:gd name="connsiteX5" fmla="*/ 5156376 w 5351868"/>
                <a:gd name="connsiteY5" fmla="*/ 1172954 h 1172954"/>
                <a:gd name="connsiteX6" fmla="*/ 195492 w 5351868"/>
                <a:gd name="connsiteY6" fmla="*/ 1172954 h 1172954"/>
                <a:gd name="connsiteX7" fmla="*/ 0 w 5351868"/>
                <a:gd name="connsiteY7" fmla="*/ 977462 h 1172954"/>
                <a:gd name="connsiteX8" fmla="*/ 0 w 5351868"/>
                <a:gd name="connsiteY8"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195492 w 5351868"/>
                <a:gd name="connsiteY5" fmla="*/ 1172954 h 1172954"/>
                <a:gd name="connsiteX6" fmla="*/ 0 w 5351868"/>
                <a:gd name="connsiteY6" fmla="*/ 977462 h 1172954"/>
                <a:gd name="connsiteX7" fmla="*/ 0 w 5351868"/>
                <a:gd name="connsiteY7" fmla="*/ 195492 h 1172954"/>
                <a:gd name="connsiteX0" fmla="*/ 0 w 5351868"/>
                <a:gd name="connsiteY0" fmla="*/ 195492 h 1172954"/>
                <a:gd name="connsiteX1" fmla="*/ 195492 w 5351868"/>
                <a:gd name="connsiteY1" fmla="*/ 0 h 1172954"/>
                <a:gd name="connsiteX2" fmla="*/ 5156376 w 5351868"/>
                <a:gd name="connsiteY2" fmla="*/ 0 h 1172954"/>
                <a:gd name="connsiteX3" fmla="*/ 5351868 w 5351868"/>
                <a:gd name="connsiteY3" fmla="*/ 195492 h 1172954"/>
                <a:gd name="connsiteX4" fmla="*/ 5156376 w 5351868"/>
                <a:gd name="connsiteY4" fmla="*/ 1172954 h 1172954"/>
                <a:gd name="connsiteX5" fmla="*/ 0 w 5351868"/>
                <a:gd name="connsiteY5" fmla="*/ 977462 h 1172954"/>
                <a:gd name="connsiteX6" fmla="*/ 0 w 5351868"/>
                <a:gd name="connsiteY6" fmla="*/ 195492 h 117295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156376 w 5351868"/>
                <a:gd name="connsiteY4" fmla="*/ 1172954 h 1223404"/>
                <a:gd name="connsiteX5" fmla="*/ 0 w 5351868"/>
                <a:gd name="connsiteY5" fmla="*/ 1223404 h 1223404"/>
                <a:gd name="connsiteX6" fmla="*/ 0 w 5351868"/>
                <a:gd name="connsiteY6" fmla="*/ 195492 h 1223404"/>
                <a:gd name="connsiteX0" fmla="*/ 0 w 5351868"/>
                <a:gd name="connsiteY0" fmla="*/ 195492 h 1223404"/>
                <a:gd name="connsiteX1" fmla="*/ 195492 w 5351868"/>
                <a:gd name="connsiteY1" fmla="*/ 0 h 1223404"/>
                <a:gd name="connsiteX2" fmla="*/ 5156376 w 5351868"/>
                <a:gd name="connsiteY2" fmla="*/ 0 h 1223404"/>
                <a:gd name="connsiteX3" fmla="*/ 5351868 w 5351868"/>
                <a:gd name="connsiteY3" fmla="*/ 195492 h 1223404"/>
                <a:gd name="connsiteX4" fmla="*/ 5351868 w 5351868"/>
                <a:gd name="connsiteY4" fmla="*/ 1204485 h 1223404"/>
                <a:gd name="connsiteX5" fmla="*/ 0 w 5351868"/>
                <a:gd name="connsiteY5" fmla="*/ 1223404 h 1223404"/>
                <a:gd name="connsiteX6" fmla="*/ 0 w 5351868"/>
                <a:gd name="connsiteY6" fmla="*/ 195492 h 1223404"/>
                <a:gd name="connsiteX0" fmla="*/ 0 w 5351868"/>
                <a:gd name="connsiteY0" fmla="*/ 195492 h 1204485"/>
                <a:gd name="connsiteX1" fmla="*/ 195492 w 5351868"/>
                <a:gd name="connsiteY1" fmla="*/ 0 h 1204485"/>
                <a:gd name="connsiteX2" fmla="*/ 5156376 w 5351868"/>
                <a:gd name="connsiteY2" fmla="*/ 0 h 1204485"/>
                <a:gd name="connsiteX3" fmla="*/ 5351868 w 5351868"/>
                <a:gd name="connsiteY3" fmla="*/ 195492 h 1204485"/>
                <a:gd name="connsiteX4" fmla="*/ 5351868 w 5351868"/>
                <a:gd name="connsiteY4" fmla="*/ 1204485 h 1204485"/>
                <a:gd name="connsiteX5" fmla="*/ 0 w 5351868"/>
                <a:gd name="connsiteY5" fmla="*/ 1191873 h 1204485"/>
                <a:gd name="connsiteX6" fmla="*/ 0 w 5351868"/>
                <a:gd name="connsiteY6" fmla="*/ 195492 h 1204485"/>
                <a:gd name="connsiteX0" fmla="*/ 0 w 5351868"/>
                <a:gd name="connsiteY0" fmla="*/ 195492 h 1191873"/>
                <a:gd name="connsiteX1" fmla="*/ 195492 w 5351868"/>
                <a:gd name="connsiteY1" fmla="*/ 0 h 1191873"/>
                <a:gd name="connsiteX2" fmla="*/ 5156376 w 5351868"/>
                <a:gd name="connsiteY2" fmla="*/ 0 h 1191873"/>
                <a:gd name="connsiteX3" fmla="*/ 5351868 w 5351868"/>
                <a:gd name="connsiteY3" fmla="*/ 195492 h 1191873"/>
                <a:gd name="connsiteX4" fmla="*/ 4727554 w 5351868"/>
                <a:gd name="connsiteY4" fmla="*/ 1109892 h 1191873"/>
                <a:gd name="connsiteX5" fmla="*/ 0 w 5351868"/>
                <a:gd name="connsiteY5" fmla="*/ 1191873 h 1191873"/>
                <a:gd name="connsiteX6" fmla="*/ 0 w 5351868"/>
                <a:gd name="connsiteY6" fmla="*/ 195492 h 1191873"/>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39256 w 5351868"/>
                <a:gd name="connsiteY4" fmla="*/ 1198179 h 1198179"/>
                <a:gd name="connsiteX5" fmla="*/ 0 w 5351868"/>
                <a:gd name="connsiteY5" fmla="*/ 1191873 h 1198179"/>
                <a:gd name="connsiteX6" fmla="*/ 0 w 5351868"/>
                <a:gd name="connsiteY6" fmla="*/ 195492 h 1198179"/>
                <a:gd name="connsiteX0" fmla="*/ 0 w 5351868"/>
                <a:gd name="connsiteY0" fmla="*/ 195492 h 1198179"/>
                <a:gd name="connsiteX1" fmla="*/ 195492 w 5351868"/>
                <a:gd name="connsiteY1" fmla="*/ 0 h 1198179"/>
                <a:gd name="connsiteX2" fmla="*/ 5156376 w 5351868"/>
                <a:gd name="connsiteY2" fmla="*/ 0 h 1198179"/>
                <a:gd name="connsiteX3" fmla="*/ 5351868 w 5351868"/>
                <a:gd name="connsiteY3" fmla="*/ 195492 h 1198179"/>
                <a:gd name="connsiteX4" fmla="*/ 5348177 w 5351868"/>
                <a:gd name="connsiteY4" fmla="*/ 1198179 h 1198179"/>
                <a:gd name="connsiteX5" fmla="*/ 0 w 5351868"/>
                <a:gd name="connsiteY5" fmla="*/ 1191873 h 1198179"/>
                <a:gd name="connsiteX6" fmla="*/ 0 w 5351868"/>
                <a:gd name="connsiteY6" fmla="*/ 195492 h 119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1868" h="1198179">
                  <a:moveTo>
                    <a:pt x="0" y="195492"/>
                  </a:moveTo>
                  <a:cubicBezTo>
                    <a:pt x="0" y="87525"/>
                    <a:pt x="87525" y="0"/>
                    <a:pt x="195492" y="0"/>
                  </a:cubicBezTo>
                  <a:lnTo>
                    <a:pt x="5156376" y="0"/>
                  </a:lnTo>
                  <a:cubicBezTo>
                    <a:pt x="5264343" y="0"/>
                    <a:pt x="5351868" y="87525"/>
                    <a:pt x="5351868" y="195492"/>
                  </a:cubicBezTo>
                  <a:cubicBezTo>
                    <a:pt x="5350638" y="529721"/>
                    <a:pt x="5349407" y="863950"/>
                    <a:pt x="5348177" y="1198179"/>
                  </a:cubicBezTo>
                  <a:lnTo>
                    <a:pt x="0" y="1191873"/>
                  </a:lnTo>
                  <a:lnTo>
                    <a:pt x="0" y="195492"/>
                  </a:lnTo>
                  <a:close/>
                </a:path>
              </a:pathLst>
            </a:cu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platzhalter 16">
              <a:extLst>
                <a:ext uri="{FF2B5EF4-FFF2-40B4-BE49-F238E27FC236}">
                  <a16:creationId xmlns:a16="http://schemas.microsoft.com/office/drawing/2014/main" id="{531B2561-A469-2345-8F26-A2B7143DBE62}"/>
                </a:ext>
              </a:extLst>
            </p:cNvPr>
            <p:cNvSpPr txBox="1">
              <a:spLocks/>
            </p:cNvSpPr>
            <p:nvPr/>
          </p:nvSpPr>
          <p:spPr>
            <a:xfrm>
              <a:off x="603249" y="2193575"/>
              <a:ext cx="7061880" cy="61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Auslandsstudium (akad. Jahr 2024/25)</a:t>
              </a:r>
              <a:endParaRPr lang="de-DE" dirty="0"/>
            </a:p>
          </p:txBody>
        </p:sp>
        <p:sp>
          <p:nvSpPr>
            <p:cNvPr id="17" name="Textplatzhalter 16">
              <a:extLst>
                <a:ext uri="{FF2B5EF4-FFF2-40B4-BE49-F238E27FC236}">
                  <a16:creationId xmlns:a16="http://schemas.microsoft.com/office/drawing/2014/main" id="{313F88AA-599B-3641-8F4A-F433E7FBA87B}"/>
                </a:ext>
              </a:extLst>
            </p:cNvPr>
            <p:cNvSpPr txBox="1">
              <a:spLocks/>
            </p:cNvSpPr>
            <p:nvPr/>
          </p:nvSpPr>
          <p:spPr>
            <a:xfrm>
              <a:off x="603250" y="3181127"/>
              <a:ext cx="6462568" cy="61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Die nächsten Schritte</a:t>
              </a:r>
            </a:p>
          </p:txBody>
        </p:sp>
      </p:grpSp>
    </p:spTree>
    <p:extLst>
      <p:ext uri="{BB962C8B-B14F-4D97-AF65-F5344CB8AC3E}">
        <p14:creationId xmlns:p14="http://schemas.microsoft.com/office/powerpoint/2010/main" val="182378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E60D4-CEA9-4085-B985-A62BA534E10F}"/>
              </a:ext>
            </a:extLst>
          </p:cNvPr>
          <p:cNvSpPr>
            <a:spLocks noGrp="1"/>
          </p:cNvSpPr>
          <p:nvPr>
            <p:ph type="title"/>
          </p:nvPr>
        </p:nvSpPr>
        <p:spPr/>
        <p:txBody>
          <a:bodyPr/>
          <a:lstStyle/>
          <a:p>
            <a:r>
              <a:rPr lang="de-DE" dirty="0" smtClean="0"/>
              <a:t>Vor Mobilitätsantritt: Erasmus+</a:t>
            </a:r>
            <a:br>
              <a:rPr lang="de-DE" dirty="0" smtClean="0"/>
            </a:br>
            <a:endParaRPr lang="de-DE" dirty="0"/>
          </a:p>
        </p:txBody>
      </p:sp>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de-DE" smtClean="0"/>
              <a:t>28.03.2024</a:t>
            </a:fld>
            <a:endParaRPr lang="de-DE"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de-DE" smtClean="0"/>
              <a:pPr/>
              <a:t>10</a:t>
            </a:fld>
            <a:endParaRPr lang="de-DE" dirty="0"/>
          </a:p>
        </p:txBody>
      </p:sp>
      <p:sp>
        <p:nvSpPr>
          <p:cNvPr id="7"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p:txBody>
          <a:bodyPr/>
          <a:lstStyle/>
          <a:p>
            <a:r>
              <a:rPr lang="de-DE" b="1" dirty="0"/>
              <a:t>Grant Agreement</a:t>
            </a:r>
            <a:r>
              <a:rPr lang="de-DE" b="1" dirty="0" smtClean="0"/>
              <a:t>, Versicherungserklärung, </a:t>
            </a:r>
            <a:r>
              <a:rPr lang="de-DE" b="1" dirty="0"/>
              <a:t>OLS &amp; Auszahlung der 1. Rate</a:t>
            </a:r>
          </a:p>
          <a:p>
            <a:endParaRPr lang="de-DE"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3" name="Gruppieren 2"/>
          <p:cNvGrpSpPr/>
          <p:nvPr/>
        </p:nvGrpSpPr>
        <p:grpSpPr>
          <a:xfrm>
            <a:off x="838200" y="1707584"/>
            <a:ext cx="10183553" cy="4598068"/>
            <a:chOff x="838200" y="2158349"/>
            <a:chExt cx="10183553" cy="4598068"/>
          </a:xfrm>
        </p:grpSpPr>
        <p:sp>
          <p:nvSpPr>
            <p:cNvPr id="11" name="Textfeld 41">
              <a:extLst>
                <a:ext uri="{FF2B5EF4-FFF2-40B4-BE49-F238E27FC236}">
                  <a16:creationId xmlns:a16="http://schemas.microsoft.com/office/drawing/2014/main" id="{38D9F97C-7E29-4FBB-B1CD-1AAEBD1FBA39}"/>
                </a:ext>
              </a:extLst>
            </p:cNvPr>
            <p:cNvSpPr txBox="1"/>
            <p:nvPr/>
          </p:nvSpPr>
          <p:spPr>
            <a:xfrm>
              <a:off x="838200" y="2161553"/>
              <a:ext cx="3326476" cy="650556"/>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Grant </a:t>
              </a:r>
              <a:r>
                <a:rPr lang="de-DE"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Agreement &amp; Versicherungserklärung</a:t>
              </a:r>
              <a:endParaRPr lang="de-D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42">
              <a:extLst>
                <a:ext uri="{FF2B5EF4-FFF2-40B4-BE49-F238E27FC236}">
                  <a16:creationId xmlns:a16="http://schemas.microsoft.com/office/drawing/2014/main" id="{B6F397B8-C26B-489C-B1FA-C20C202DD702}"/>
                </a:ext>
              </a:extLst>
            </p:cNvPr>
            <p:cNvSpPr txBox="1"/>
            <p:nvPr/>
          </p:nvSpPr>
          <p:spPr>
            <a:xfrm>
              <a:off x="838200" y="2803734"/>
              <a:ext cx="3326476" cy="3949508"/>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a:solidFill>
                    <a:schemeClr val="accent1">
                      <a:lumMod val="75000"/>
                    </a:schemeClr>
                  </a:solidFill>
                  <a:latin typeface="Calibri" panose="020F0502020204030204" pitchFamily="34" charset="0"/>
                  <a:cs typeface="Times New Roman" panose="02020603050405020304" pitchFamily="18" charset="0"/>
                </a:rPr>
                <a:t>Das Grant Agreement erhalten Sie vom IO. Im Grant Agreement werden </a:t>
              </a:r>
              <a:r>
                <a:rPr lang="de-DE" dirty="0" smtClean="0">
                  <a:solidFill>
                    <a:schemeClr val="accent1">
                      <a:lumMod val="75000"/>
                    </a:schemeClr>
                  </a:solidFill>
                  <a:latin typeface="Calibri" panose="020F0502020204030204" pitchFamily="34" charset="0"/>
                  <a:cs typeface="Times New Roman" panose="02020603050405020304" pitchFamily="18" charset="0"/>
                </a:rPr>
                <a:t>Förderzeitraum</a:t>
              </a:r>
              <a:r>
                <a:rPr lang="de-DE" dirty="0">
                  <a:solidFill>
                    <a:schemeClr val="accent1">
                      <a:lumMod val="75000"/>
                    </a:schemeClr>
                  </a:solidFill>
                  <a:latin typeface="Calibri" panose="020F0502020204030204" pitchFamily="34" charset="0"/>
                  <a:cs typeface="Times New Roman" panose="02020603050405020304" pitchFamily="18" charset="0"/>
                </a:rPr>
                <a:t>, -bedingungen und -höhe </a:t>
              </a:r>
              <a:r>
                <a:rPr lang="de-DE" dirty="0" smtClean="0">
                  <a:solidFill>
                    <a:schemeClr val="accent1">
                      <a:lumMod val="75000"/>
                    </a:schemeClr>
                  </a:solidFill>
                  <a:latin typeface="Calibri" panose="020F0502020204030204" pitchFamily="34" charset="0"/>
                  <a:cs typeface="Times New Roman" panose="02020603050405020304" pitchFamily="18" charset="0"/>
                </a:rPr>
                <a:t>festgelegt</a:t>
              </a:r>
              <a:br>
                <a:rPr lang="de-DE" dirty="0" smtClean="0">
                  <a:solidFill>
                    <a:schemeClr val="accent1">
                      <a:lumMod val="75000"/>
                    </a:schemeClr>
                  </a:solidFill>
                  <a:latin typeface="Calibri" panose="020F0502020204030204" pitchFamily="34" charset="0"/>
                  <a:cs typeface="Times New Roman" panose="02020603050405020304" pitchFamily="18" charset="0"/>
                </a:rPr>
              </a:br>
              <a:r>
                <a:rPr lang="de-DE" b="1" dirty="0" smtClean="0">
                  <a:solidFill>
                    <a:schemeClr val="accent1">
                      <a:lumMod val="75000"/>
                    </a:schemeClr>
                  </a:solidFill>
                  <a:latin typeface="Calibri" panose="020F0502020204030204" pitchFamily="34" charset="0"/>
                  <a:cs typeface="Times New Roman" panose="02020603050405020304" pitchFamily="18" charset="0"/>
                </a:rPr>
                <a:t>Förderzeitraum = erster bis letzter Tag, an dem Sie an der Gasthochschule anwesend sein müssen</a:t>
              </a:r>
              <a:br>
                <a:rPr lang="de-DE" b="1" dirty="0" smtClean="0">
                  <a:solidFill>
                    <a:schemeClr val="accent1">
                      <a:lumMod val="75000"/>
                    </a:schemeClr>
                  </a:solidFill>
                  <a:latin typeface="Calibri" panose="020F0502020204030204" pitchFamily="34" charset="0"/>
                  <a:cs typeface="Times New Roman" panose="02020603050405020304" pitchFamily="18" charset="0"/>
                </a:rPr>
              </a:br>
              <a:endParaRPr lang="de-DE" b="1" dirty="0" smtClean="0">
                <a:solidFill>
                  <a:schemeClr val="accent1">
                    <a:lumMod val="75000"/>
                  </a:schemeClr>
                </a:solidFill>
                <a:latin typeface="Calibri" panose="020F0502020204030204" pitchFamily="34" charset="0"/>
                <a:cs typeface="Times New Roman" panose="02020603050405020304" pitchFamily="18" charset="0"/>
              </a:endParaRPr>
            </a:p>
            <a:p>
              <a:pPr algn="ctr">
                <a:lnSpc>
                  <a:spcPct val="107000"/>
                </a:lnSpc>
                <a:spcAft>
                  <a:spcPts val="800"/>
                </a:spcAft>
              </a:pPr>
              <a:r>
                <a:rPr lang="de-DE" dirty="0" smtClean="0">
                  <a:solidFill>
                    <a:schemeClr val="accent1">
                      <a:lumMod val="75000"/>
                    </a:schemeClr>
                  </a:solidFill>
                  <a:latin typeface="Calibri" panose="020F0502020204030204" pitchFamily="34" charset="0"/>
                  <a:cs typeface="Times New Roman" panose="02020603050405020304" pitchFamily="18" charset="0"/>
                </a:rPr>
                <a:t>Die Vorlage „Versicherungserklärung“ ist im Intranet hinterlegt</a:t>
              </a:r>
            </a:p>
            <a:p>
              <a:pPr algn="ctr">
                <a:lnSpc>
                  <a:spcPct val="107000"/>
                </a:lnSpc>
                <a:spcAft>
                  <a:spcPts val="800"/>
                </a:spcAft>
              </a:pPr>
              <a:endParaRPr lang="de-DE" b="1" dirty="0">
                <a:solidFill>
                  <a:schemeClr val="accent1">
                    <a:lumMod val="75000"/>
                  </a:schemeClr>
                </a:solidFill>
                <a:latin typeface="Calibri" panose="020F0502020204030204" pitchFamily="34" charset="0"/>
                <a:cs typeface="Times New Roman" panose="02020603050405020304" pitchFamily="18" charset="0"/>
              </a:endParaRPr>
            </a:p>
          </p:txBody>
        </p:sp>
        <p:sp>
          <p:nvSpPr>
            <p:cNvPr id="14" name="Textfeld 38">
              <a:extLst>
                <a:ext uri="{FF2B5EF4-FFF2-40B4-BE49-F238E27FC236}">
                  <a16:creationId xmlns:a16="http://schemas.microsoft.com/office/drawing/2014/main" id="{04E90929-1804-4643-8BF5-FE63FBA584EA}"/>
                </a:ext>
              </a:extLst>
            </p:cNvPr>
            <p:cNvSpPr txBox="1"/>
            <p:nvPr/>
          </p:nvSpPr>
          <p:spPr>
            <a:xfrm>
              <a:off x="4266776" y="2158349"/>
              <a:ext cx="3326400" cy="650635"/>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OLS </a:t>
              </a:r>
              <a:r>
                <a:rPr lang="de-DE"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Sprachtest</a:t>
              </a:r>
            </a:p>
          </p:txBody>
        </p:sp>
        <p:sp>
          <p:nvSpPr>
            <p:cNvPr id="15" name="Textfeld 39">
              <a:extLst>
                <a:ext uri="{FF2B5EF4-FFF2-40B4-BE49-F238E27FC236}">
                  <a16:creationId xmlns:a16="http://schemas.microsoft.com/office/drawing/2014/main" id="{0345F467-C4ED-4148-A2B7-E670B809C56C}"/>
                </a:ext>
              </a:extLst>
            </p:cNvPr>
            <p:cNvSpPr txBox="1"/>
            <p:nvPr/>
          </p:nvSpPr>
          <p:spPr>
            <a:xfrm>
              <a:off x="4266776" y="2806909"/>
              <a:ext cx="3326400" cy="3949508"/>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DE" dirty="0">
                  <a:solidFill>
                    <a:schemeClr val="accent1">
                      <a:lumMod val="75000"/>
                    </a:schemeClr>
                  </a:solidFill>
                  <a:latin typeface="Calibri" panose="020F0502020204030204" pitchFamily="34" charset="0"/>
                  <a:cs typeface="Times New Roman" panose="02020603050405020304" pitchFamily="18" charset="0"/>
                </a:rPr>
                <a:t>Sie haben die Möglichkeit, über die Plattform EU Academy einen Einstufungstest zu absolvieren und an Online Sprachkursen teilzunehmen, um Ihr Sprachniveau zu </a:t>
              </a:r>
              <a:r>
                <a:rPr lang="de-DE" dirty="0" smtClean="0">
                  <a:solidFill>
                    <a:schemeClr val="accent1">
                      <a:lumMod val="75000"/>
                    </a:schemeClr>
                  </a:solidFill>
                  <a:latin typeface="Calibri" panose="020F0502020204030204" pitchFamily="34" charset="0"/>
                  <a:cs typeface="Times New Roman" panose="02020603050405020304" pitchFamily="18" charset="0"/>
                </a:rPr>
                <a:t>verbessern</a:t>
              </a:r>
              <a:endParaRPr lang="de-DE" dirty="0">
                <a:solidFill>
                  <a:schemeClr val="accent1">
                    <a:lumMod val="75000"/>
                  </a:schemeClr>
                </a:solidFill>
                <a:latin typeface="Calibri" panose="020F0502020204030204" pitchFamily="34" charset="0"/>
                <a:cs typeface="Times New Roman" panose="02020603050405020304" pitchFamily="18" charset="0"/>
              </a:endParaRPr>
            </a:p>
            <a:p>
              <a:pPr algn="ctr">
                <a:lnSpc>
                  <a:spcPct val="107000"/>
                </a:lnSpc>
                <a:spcAft>
                  <a:spcPts val="8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35">
              <a:extLst>
                <a:ext uri="{FF2B5EF4-FFF2-40B4-BE49-F238E27FC236}">
                  <a16:creationId xmlns:a16="http://schemas.microsoft.com/office/drawing/2014/main" id="{0BB69B3B-DEAD-454B-BBB4-9E5245B9AA18}"/>
                </a:ext>
              </a:extLst>
            </p:cNvPr>
            <p:cNvSpPr txBox="1"/>
            <p:nvPr/>
          </p:nvSpPr>
          <p:spPr>
            <a:xfrm>
              <a:off x="7695277" y="2161579"/>
              <a:ext cx="3326400" cy="650482"/>
            </a:xfrm>
            <a:prstGeom prst="rect">
              <a:avLst/>
            </a:prstGeom>
            <a:solidFill>
              <a:srgbClr val="0070C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Auszahlung der 1. Rate</a:t>
              </a:r>
              <a:endParaRPr lang="de-D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feld 42">
              <a:extLst>
                <a:ext uri="{FF2B5EF4-FFF2-40B4-BE49-F238E27FC236}">
                  <a16:creationId xmlns:a16="http://schemas.microsoft.com/office/drawing/2014/main" id="{6E3E1CB4-FDA9-4386-8E35-1041897B017B}"/>
                </a:ext>
              </a:extLst>
            </p:cNvPr>
            <p:cNvSpPr txBox="1"/>
            <p:nvPr/>
          </p:nvSpPr>
          <p:spPr>
            <a:xfrm>
              <a:off x="7695277" y="2806909"/>
              <a:ext cx="3326476" cy="3949508"/>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DE" dirty="0">
                  <a:solidFill>
                    <a:schemeClr val="accent1">
                      <a:lumMod val="75000"/>
                    </a:schemeClr>
                  </a:solidFill>
                  <a:latin typeface="Calibri" panose="020F0502020204030204" pitchFamily="34" charset="0"/>
                  <a:cs typeface="Times New Roman" panose="02020603050405020304" pitchFamily="18" charset="0"/>
                </a:rPr>
                <a:t>Sobald uns Grant Agreement und Versicherungserklärung vorliegen, werden 80% der vereinbarten Fördersumme </a:t>
              </a:r>
              <a:r>
                <a:rPr lang="de-DE" dirty="0" smtClean="0">
                  <a:solidFill>
                    <a:schemeClr val="accent1">
                      <a:lumMod val="75000"/>
                    </a:schemeClr>
                  </a:solidFill>
                  <a:latin typeface="Calibri" panose="020F0502020204030204" pitchFamily="34" charset="0"/>
                  <a:cs typeface="Times New Roman" panose="02020603050405020304" pitchFamily="18" charset="0"/>
                </a:rPr>
                <a:t>ausgezahlt</a:t>
              </a:r>
              <a:endParaRPr lang="de-DE" dirty="0">
                <a:solidFill>
                  <a:schemeClr val="accent1">
                    <a:lumMod val="7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5853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11</a:t>
            </a:fld>
            <a:endParaRPr lang="de-DE"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1200329"/>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smtClean="0"/>
              <a:t>Ehrenwörtliche Erklärung muss </a:t>
            </a:r>
            <a:r>
              <a:rPr lang="de-DE" b="1" dirty="0" smtClean="0"/>
              <a:t>vor</a:t>
            </a:r>
            <a:r>
              <a:rPr lang="de-DE" dirty="0" smtClean="0"/>
              <a:t> Mobilitätsantritt eingereicht werden</a:t>
            </a:r>
          </a:p>
          <a:p>
            <a:r>
              <a:rPr lang="de-DE" dirty="0" smtClean="0"/>
              <a:t>Genehmigung zusätzlicher Reisetage erfolgt nach geographischer Distanz gem. </a:t>
            </a:r>
            <a:r>
              <a:rPr lang="de-DE" dirty="0" smtClean="0">
                <a:hlinkClick r:id="rId3"/>
              </a:rPr>
              <a:t>EU </a:t>
            </a:r>
            <a:r>
              <a:rPr lang="de-DE" dirty="0" err="1" smtClean="0">
                <a:hlinkClick r:id="rId3"/>
              </a:rPr>
              <a:t>Distance</a:t>
            </a:r>
            <a:r>
              <a:rPr lang="de-DE" dirty="0" smtClean="0">
                <a:hlinkClick r:id="rId3"/>
              </a:rPr>
              <a:t> </a:t>
            </a:r>
            <a:r>
              <a:rPr lang="de-DE" dirty="0" err="1" smtClean="0">
                <a:hlinkClick r:id="rId3"/>
              </a:rPr>
              <a:t>Calculator</a:t>
            </a:r>
            <a:endParaRPr lang="de-DE" dirty="0" smtClean="0"/>
          </a:p>
          <a:p>
            <a:r>
              <a:rPr lang="de-DE" dirty="0" smtClean="0"/>
              <a:t>Belege müssen </a:t>
            </a:r>
            <a:r>
              <a:rPr lang="de-DE" b="1" dirty="0" smtClean="0"/>
              <a:t>5 Jahre </a:t>
            </a:r>
            <a:r>
              <a:rPr lang="de-DE" dirty="0" smtClean="0"/>
              <a:t>aufbewahrt und dem IO auf Nachfrage vorgelegt werden</a:t>
            </a:r>
          </a:p>
          <a:p>
            <a:r>
              <a:rPr lang="de-DE" dirty="0" smtClean="0"/>
              <a:t>Wenn Sie wider Erwarten nicht grün reisen, geben Sie uns umgehend Bescheid</a:t>
            </a:r>
            <a:endParaRPr lang="de-DE"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a:t>Vor Mobilitätsantritt: Erasmus+</a:t>
            </a:r>
            <a:br>
              <a:rPr lang="de-DE" dirty="0"/>
            </a:br>
            <a:endParaRPr lang="de-DE"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Grünes Reisen</a:t>
            </a:r>
            <a:endParaRPr lang="de-DE" b="1" dirty="0"/>
          </a:p>
        </p:txBody>
      </p:sp>
    </p:spTree>
    <p:extLst>
      <p:ext uri="{BB962C8B-B14F-4D97-AF65-F5344CB8AC3E}">
        <p14:creationId xmlns:p14="http://schemas.microsoft.com/office/powerpoint/2010/main" val="187807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Während der Mobilität</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de-DE" dirty="0" smtClean="0"/>
              <a:t>LA </a:t>
            </a:r>
            <a:r>
              <a:rPr lang="de-DE" dirty="0" err="1"/>
              <a:t>During</a:t>
            </a:r>
            <a:r>
              <a:rPr lang="de-DE" dirty="0"/>
              <a:t> </a:t>
            </a:r>
            <a:r>
              <a:rPr lang="de-DE" dirty="0" err="1"/>
              <a:t>the</a:t>
            </a:r>
            <a:r>
              <a:rPr lang="de-DE" dirty="0"/>
              <a:t> </a:t>
            </a:r>
            <a:r>
              <a:rPr lang="de-DE" dirty="0" err="1" smtClean="0"/>
              <a:t>mobility</a:t>
            </a:r>
            <a:r>
              <a:rPr lang="de-DE" dirty="0" smtClean="0"/>
              <a:t> &amp; </a:t>
            </a:r>
            <a:r>
              <a:rPr lang="de-DE" dirty="0" err="1" smtClean="0"/>
              <a:t>Confirmation</a:t>
            </a:r>
            <a:r>
              <a:rPr lang="de-DE" dirty="0" smtClean="0"/>
              <a:t> </a:t>
            </a:r>
            <a:r>
              <a:rPr lang="de-DE" dirty="0" err="1"/>
              <a:t>of</a:t>
            </a:r>
            <a:r>
              <a:rPr lang="de-DE" dirty="0"/>
              <a:t> </a:t>
            </a:r>
            <a:r>
              <a:rPr lang="de-DE" dirty="0" err="1"/>
              <a:t>Stay</a:t>
            </a:r>
            <a:endParaRPr lang="de-DE" dirty="0"/>
          </a:p>
        </p:txBody>
      </p:sp>
    </p:spTree>
    <p:extLst>
      <p:ext uri="{BB962C8B-B14F-4D97-AF65-F5344CB8AC3E}">
        <p14:creationId xmlns:p14="http://schemas.microsoft.com/office/powerpoint/2010/main" val="19796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de-DE" smtClean="0"/>
              <a:t>28.03.2024</a:t>
            </a:fld>
            <a:endParaRPr lang="de-DE"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de-DE" smtClean="0"/>
              <a:pPr/>
              <a:t>13</a:t>
            </a:fld>
            <a:endParaRPr lang="de-DE"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2" name="Gruppieren 1"/>
          <p:cNvGrpSpPr/>
          <p:nvPr/>
        </p:nvGrpSpPr>
        <p:grpSpPr>
          <a:xfrm>
            <a:off x="838200" y="1746151"/>
            <a:ext cx="10183553" cy="3423055"/>
            <a:chOff x="838200" y="2387810"/>
            <a:chExt cx="10183553" cy="3423055"/>
          </a:xfrm>
        </p:grpSpPr>
        <p:grpSp>
          <p:nvGrpSpPr>
            <p:cNvPr id="25" name="Gruppieren 24">
              <a:extLst>
                <a:ext uri="{FF2B5EF4-FFF2-40B4-BE49-F238E27FC236}">
                  <a16:creationId xmlns:a16="http://schemas.microsoft.com/office/drawing/2014/main" id="{56A8554C-A9BC-4AA1-848D-CF2876F3AD3E}"/>
                </a:ext>
              </a:extLst>
            </p:cNvPr>
            <p:cNvGrpSpPr/>
            <p:nvPr/>
          </p:nvGrpSpPr>
          <p:grpSpPr>
            <a:xfrm>
              <a:off x="838200" y="2390985"/>
              <a:ext cx="3326476" cy="3411506"/>
              <a:chOff x="838200" y="2748102"/>
              <a:chExt cx="3326476" cy="3411506"/>
            </a:xfrm>
          </p:grpSpPr>
          <p:sp>
            <p:nvSpPr>
              <p:cNvPr id="11" name="Textfeld 41">
                <a:extLst>
                  <a:ext uri="{FF2B5EF4-FFF2-40B4-BE49-F238E27FC236}">
                    <a16:creationId xmlns:a16="http://schemas.microsoft.com/office/drawing/2014/main" id="{38D9F97C-7E29-4FBB-B1CD-1AAEBD1FBA39}"/>
                  </a:ext>
                </a:extLst>
              </p:cNvPr>
              <p:cNvSpPr txBox="1"/>
              <p:nvPr/>
            </p:nvSpPr>
            <p:spPr>
              <a:xfrm>
                <a:off x="838200" y="2748102"/>
                <a:ext cx="3326476" cy="421123"/>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de-DE" b="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Confirmation</a:t>
                </a:r>
                <a:r>
                  <a:rPr lang="de-DE"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 of </a:t>
                </a:r>
                <a:r>
                  <a:rPr lang="de-DE" b="1"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Stay</a:t>
                </a:r>
                <a:r>
                  <a:rPr lang="de-DE"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(Start)</a:t>
                </a:r>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42">
                <a:extLst>
                  <a:ext uri="{FF2B5EF4-FFF2-40B4-BE49-F238E27FC236}">
                    <a16:creationId xmlns:a16="http://schemas.microsoft.com/office/drawing/2014/main" id="{B6F397B8-C26B-489C-B1FA-C20C202DD702}"/>
                  </a:ext>
                </a:extLst>
              </p:cNvPr>
              <p:cNvSpPr txBox="1"/>
              <p:nvPr/>
            </p:nvSpPr>
            <p:spPr>
              <a:xfrm>
                <a:off x="838200" y="3160851"/>
                <a:ext cx="3326476" cy="299875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a:solidFill>
                      <a:schemeClr val="accent1">
                        <a:lumMod val="75000"/>
                      </a:schemeClr>
                    </a:solidFill>
                    <a:latin typeface="Calibri" panose="020F0502020204030204" pitchFamily="34" charset="0"/>
                    <a:cs typeface="Times New Roman" panose="02020603050405020304" pitchFamily="18" charset="0"/>
                  </a:rPr>
                  <a:t>Lassen Sie sich </a:t>
                </a:r>
                <a:r>
                  <a:rPr lang="de-DE" dirty="0" smtClean="0">
                    <a:solidFill>
                      <a:schemeClr val="accent1">
                        <a:lumMod val="75000"/>
                      </a:schemeClr>
                    </a:solidFill>
                    <a:latin typeface="Calibri" panose="020F0502020204030204" pitchFamily="34" charset="0"/>
                    <a:cs typeface="Times New Roman" panose="02020603050405020304" pitchFamily="18" charset="0"/>
                  </a:rPr>
                  <a:t>das Startdatum Ihrer Mobilität von </a:t>
                </a:r>
                <a:r>
                  <a:rPr lang="de-DE" dirty="0">
                    <a:solidFill>
                      <a:schemeClr val="accent1">
                        <a:lumMod val="75000"/>
                      </a:schemeClr>
                    </a:solidFill>
                    <a:latin typeface="Calibri" panose="020F0502020204030204" pitchFamily="34" charset="0"/>
                    <a:cs typeface="Times New Roman" panose="02020603050405020304" pitchFamily="18" charset="0"/>
                  </a:rPr>
                  <a:t>der </a:t>
                </a:r>
                <a:r>
                  <a:rPr lang="de-DE" dirty="0" smtClean="0">
                    <a:solidFill>
                      <a:schemeClr val="accent1">
                        <a:lumMod val="75000"/>
                      </a:schemeClr>
                    </a:solidFill>
                    <a:latin typeface="Calibri" panose="020F0502020204030204" pitchFamily="34" charset="0"/>
                    <a:cs typeface="Times New Roman" panose="02020603050405020304" pitchFamily="18" charset="0"/>
                  </a:rPr>
                  <a:t>Gasthochschule über </a:t>
                </a:r>
                <a:r>
                  <a:rPr lang="de-DE" dirty="0">
                    <a:solidFill>
                      <a:schemeClr val="accent1">
                        <a:lumMod val="75000"/>
                      </a:schemeClr>
                    </a:solidFill>
                    <a:latin typeface="Calibri" panose="020F0502020204030204" pitchFamily="34" charset="0"/>
                    <a:cs typeface="Times New Roman" panose="02020603050405020304" pitchFamily="18" charset="0"/>
                  </a:rPr>
                  <a:t>die </a:t>
                </a:r>
                <a:r>
                  <a:rPr lang="de-DE" i="1" dirty="0" err="1">
                    <a:solidFill>
                      <a:schemeClr val="accent1">
                        <a:lumMod val="75000"/>
                      </a:schemeClr>
                    </a:solidFill>
                    <a:latin typeface="Calibri" panose="020F0502020204030204" pitchFamily="34" charset="0"/>
                    <a:cs typeface="Times New Roman" panose="02020603050405020304" pitchFamily="18" charset="0"/>
                  </a:rPr>
                  <a:t>Confirmation</a:t>
                </a:r>
                <a:r>
                  <a:rPr lang="de-DE" i="1" dirty="0">
                    <a:solidFill>
                      <a:schemeClr val="accent1">
                        <a:lumMod val="75000"/>
                      </a:schemeClr>
                    </a:solidFill>
                    <a:latin typeface="Calibri" panose="020F0502020204030204" pitchFamily="34" charset="0"/>
                    <a:cs typeface="Times New Roman" panose="02020603050405020304" pitchFamily="18" charset="0"/>
                  </a:rPr>
                  <a:t> of </a:t>
                </a:r>
                <a:r>
                  <a:rPr lang="de-DE" i="1" dirty="0" err="1" smtClean="0">
                    <a:solidFill>
                      <a:schemeClr val="accent1">
                        <a:lumMod val="75000"/>
                      </a:schemeClr>
                    </a:solidFill>
                    <a:latin typeface="Calibri" panose="020F0502020204030204" pitchFamily="34" charset="0"/>
                    <a:cs typeface="Times New Roman" panose="02020603050405020304" pitchFamily="18" charset="0"/>
                  </a:rPr>
                  <a:t>Stay</a:t>
                </a:r>
                <a:r>
                  <a:rPr lang="de-DE" i="1" dirty="0" smtClean="0">
                    <a:solidFill>
                      <a:schemeClr val="accent1">
                        <a:lumMod val="75000"/>
                      </a:schemeClr>
                    </a:solidFill>
                    <a:latin typeface="Calibri" panose="020F0502020204030204" pitchFamily="34" charset="0"/>
                    <a:cs typeface="Times New Roman" panose="02020603050405020304" pitchFamily="18" charset="0"/>
                  </a:rPr>
                  <a:t> </a:t>
                </a:r>
                <a:r>
                  <a:rPr lang="de-DE" dirty="0" smtClean="0">
                    <a:solidFill>
                      <a:schemeClr val="accent1">
                        <a:lumMod val="75000"/>
                      </a:schemeClr>
                    </a:solidFill>
                    <a:latin typeface="Calibri" panose="020F0502020204030204" pitchFamily="34" charset="0"/>
                    <a:cs typeface="Times New Roman" panose="02020603050405020304" pitchFamily="18" charset="0"/>
                  </a:rPr>
                  <a:t>bestätigen</a:t>
                </a:r>
                <a:endParaRPr lang="de-DE" dirty="0">
                  <a:solidFill>
                    <a:schemeClr val="accent1">
                      <a:lumMod val="75000"/>
                    </a:schemeClr>
                  </a:solidFill>
                  <a:latin typeface="Calibri" panose="020F0502020204030204" pitchFamily="34" charset="0"/>
                  <a:cs typeface="Times New Roman" panose="02020603050405020304" pitchFamily="18" charset="0"/>
                </a:endParaRPr>
              </a:p>
            </p:txBody>
          </p:sp>
        </p:grpSp>
        <p:grpSp>
          <p:nvGrpSpPr>
            <p:cNvPr id="26" name="Gruppieren 25">
              <a:extLst>
                <a:ext uri="{FF2B5EF4-FFF2-40B4-BE49-F238E27FC236}">
                  <a16:creationId xmlns:a16="http://schemas.microsoft.com/office/drawing/2014/main" id="{D316CE63-72D7-413C-B19C-84150011C557}"/>
                </a:ext>
              </a:extLst>
            </p:cNvPr>
            <p:cNvGrpSpPr/>
            <p:nvPr/>
          </p:nvGrpSpPr>
          <p:grpSpPr>
            <a:xfrm>
              <a:off x="4266776" y="2387810"/>
              <a:ext cx="3326400" cy="3417856"/>
              <a:chOff x="4298950" y="2748102"/>
              <a:chExt cx="3326400" cy="3417856"/>
            </a:xfrm>
          </p:grpSpPr>
          <p:sp>
            <p:nvSpPr>
              <p:cNvPr id="14" name="Textfeld 38">
                <a:extLst>
                  <a:ext uri="{FF2B5EF4-FFF2-40B4-BE49-F238E27FC236}">
                    <a16:creationId xmlns:a16="http://schemas.microsoft.com/office/drawing/2014/main" id="{04E90929-1804-4643-8BF5-FE63FBA584EA}"/>
                  </a:ext>
                </a:extLst>
              </p:cNvPr>
              <p:cNvSpPr txBox="1"/>
              <p:nvPr/>
            </p:nvSpPr>
            <p:spPr>
              <a:xfrm>
                <a:off x="4298950" y="2748102"/>
                <a:ext cx="3326400" cy="421174"/>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a:t>
                </a:r>
                <a:r>
                  <a:rPr lang="de-DE"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During</a:t>
                </a: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DE"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a:t>
                </a: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e-DE"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mobility</a:t>
                </a:r>
                <a:endParaRPr lang="de-D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39">
                <a:extLst>
                  <a:ext uri="{FF2B5EF4-FFF2-40B4-BE49-F238E27FC236}">
                    <a16:creationId xmlns:a16="http://schemas.microsoft.com/office/drawing/2014/main" id="{0345F467-C4ED-4148-A2B7-E670B809C56C}"/>
                  </a:ext>
                </a:extLst>
              </p:cNvPr>
              <p:cNvSpPr txBox="1"/>
              <p:nvPr/>
            </p:nvSpPr>
            <p:spPr>
              <a:xfrm>
                <a:off x="4298950" y="3167201"/>
                <a:ext cx="3326400" cy="299875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Kursänderungen sind </a:t>
                </a:r>
                <a:r>
                  <a:rPr lang="de-DE"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innerhalb von fünf Wochen nach </a:t>
                </a:r>
                <a:r>
                  <a:rPr lang="de-DE" b="1" dirty="0" smtClean="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Mobilitätsbeginn </a:t>
                </a:r>
                <a:r>
                  <a:rPr lang="de-DE"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möglich, bedürfen aber einer Genehmigung durch die Heimat- und Gasthochschule</a:t>
                </a:r>
                <a:r>
                  <a:rPr lang="de-DE" sz="900" dirty="0">
                    <a:effectLst/>
                    <a:latin typeface="Calibri" panose="020F0502020204030204" pitchFamily="34" charset="0"/>
                    <a:ea typeface="Calibri" panose="020F0502020204030204" pitchFamily="34" charset="0"/>
                    <a:cs typeface="Times New Roman" panose="02020603050405020304" pitchFamily="18" charset="0"/>
                  </a:rPr>
                  <a:t> </a:t>
                </a:r>
                <a:r>
                  <a:rPr lang="de-DE" sz="900" dirty="0" smtClean="0">
                    <a:effectLst/>
                    <a:latin typeface="Calibri" panose="020F0502020204030204" pitchFamily="34" charset="0"/>
                    <a:ea typeface="Calibri" panose="020F0502020204030204" pitchFamily="34" charset="0"/>
                    <a:cs typeface="Times New Roman" panose="02020603050405020304" pitchFamily="18" charset="0"/>
                  </a:rPr>
                  <a:t/>
                </a:r>
                <a:br>
                  <a:rPr lang="de-DE" sz="900" dirty="0" smtClean="0">
                    <a:effectLst/>
                    <a:latin typeface="Calibri" panose="020F0502020204030204" pitchFamily="34" charset="0"/>
                    <a:ea typeface="Calibri" panose="020F0502020204030204" pitchFamily="34" charset="0"/>
                    <a:cs typeface="Times New Roman" panose="02020603050405020304" pitchFamily="18" charset="0"/>
                  </a:rPr>
                </a:br>
                <a:endParaRPr lang="de-DE"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Konsultieren Sie vor der Erstellung den OLA Guide!</a:t>
                </a:r>
              </a:p>
            </p:txBody>
          </p:sp>
        </p:grpSp>
        <p:sp>
          <p:nvSpPr>
            <p:cNvPr id="17" name="Textfeld 35">
              <a:extLst>
                <a:ext uri="{FF2B5EF4-FFF2-40B4-BE49-F238E27FC236}">
                  <a16:creationId xmlns:a16="http://schemas.microsoft.com/office/drawing/2014/main" id="{0BB69B3B-DEAD-454B-BBB4-9E5245B9AA18}"/>
                </a:ext>
              </a:extLst>
            </p:cNvPr>
            <p:cNvSpPr txBox="1"/>
            <p:nvPr/>
          </p:nvSpPr>
          <p:spPr>
            <a:xfrm>
              <a:off x="7695277" y="2390985"/>
              <a:ext cx="3326400" cy="421075"/>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de-DE"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Confirmation</a:t>
              </a: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a:t>
              </a:r>
              <a:r>
                <a:rPr lang="de-DE"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Stay</a:t>
              </a:r>
              <a:r>
                <a:rPr lang="de-DE"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(Ende)</a:t>
              </a:r>
              <a:endParaRPr lang="de-D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feld 42">
              <a:extLst>
                <a:ext uri="{FF2B5EF4-FFF2-40B4-BE49-F238E27FC236}">
                  <a16:creationId xmlns:a16="http://schemas.microsoft.com/office/drawing/2014/main" id="{4A3106AF-84F6-45E9-A3A5-E587F8B3E529}"/>
                </a:ext>
              </a:extLst>
            </p:cNvPr>
            <p:cNvSpPr txBox="1"/>
            <p:nvPr/>
          </p:nvSpPr>
          <p:spPr>
            <a:xfrm>
              <a:off x="7695277" y="2812108"/>
              <a:ext cx="3326476" cy="299875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a:solidFill>
                    <a:schemeClr val="accent1">
                      <a:lumMod val="75000"/>
                    </a:schemeClr>
                  </a:solidFill>
                  <a:latin typeface="Calibri" panose="020F0502020204030204" pitchFamily="34" charset="0"/>
                  <a:cs typeface="Times New Roman" panose="02020603050405020304" pitchFamily="18" charset="0"/>
                </a:rPr>
                <a:t>Lassen Sie sich das </a:t>
              </a:r>
              <a:r>
                <a:rPr lang="de-DE" dirty="0" smtClean="0">
                  <a:solidFill>
                    <a:schemeClr val="accent1">
                      <a:lumMod val="75000"/>
                    </a:schemeClr>
                  </a:solidFill>
                  <a:latin typeface="Calibri" panose="020F0502020204030204" pitchFamily="34" charset="0"/>
                  <a:cs typeface="Times New Roman" panose="02020603050405020304" pitchFamily="18" charset="0"/>
                </a:rPr>
                <a:t>Enddatum </a:t>
              </a:r>
              <a:r>
                <a:rPr lang="de-DE" dirty="0">
                  <a:solidFill>
                    <a:schemeClr val="accent1">
                      <a:lumMod val="75000"/>
                    </a:schemeClr>
                  </a:solidFill>
                  <a:latin typeface="Calibri" panose="020F0502020204030204" pitchFamily="34" charset="0"/>
                  <a:cs typeface="Times New Roman" panose="02020603050405020304" pitchFamily="18" charset="0"/>
                </a:rPr>
                <a:t>Ihrer Mobilität von der </a:t>
              </a:r>
              <a:r>
                <a:rPr lang="de-DE" dirty="0" smtClean="0">
                  <a:solidFill>
                    <a:schemeClr val="accent1">
                      <a:lumMod val="75000"/>
                    </a:schemeClr>
                  </a:solidFill>
                  <a:latin typeface="Calibri" panose="020F0502020204030204" pitchFamily="34" charset="0"/>
                  <a:cs typeface="Times New Roman" panose="02020603050405020304" pitchFamily="18" charset="0"/>
                </a:rPr>
                <a:t>Gasthochschule über </a:t>
              </a:r>
              <a:r>
                <a:rPr lang="de-DE" dirty="0">
                  <a:solidFill>
                    <a:schemeClr val="accent1">
                      <a:lumMod val="75000"/>
                    </a:schemeClr>
                  </a:solidFill>
                  <a:latin typeface="Calibri" panose="020F0502020204030204" pitchFamily="34" charset="0"/>
                  <a:cs typeface="Times New Roman" panose="02020603050405020304" pitchFamily="18" charset="0"/>
                </a:rPr>
                <a:t>die </a:t>
              </a:r>
              <a:r>
                <a:rPr lang="de-DE" i="1" dirty="0" err="1">
                  <a:solidFill>
                    <a:schemeClr val="accent1">
                      <a:lumMod val="75000"/>
                    </a:schemeClr>
                  </a:solidFill>
                  <a:latin typeface="Calibri" panose="020F0502020204030204" pitchFamily="34" charset="0"/>
                  <a:cs typeface="Times New Roman" panose="02020603050405020304" pitchFamily="18" charset="0"/>
                </a:rPr>
                <a:t>Confirmation</a:t>
              </a:r>
              <a:r>
                <a:rPr lang="de-DE" i="1" dirty="0">
                  <a:solidFill>
                    <a:schemeClr val="accent1">
                      <a:lumMod val="75000"/>
                    </a:schemeClr>
                  </a:solidFill>
                  <a:latin typeface="Calibri" panose="020F0502020204030204" pitchFamily="34" charset="0"/>
                  <a:cs typeface="Times New Roman" panose="02020603050405020304" pitchFamily="18" charset="0"/>
                </a:rPr>
                <a:t> of </a:t>
              </a:r>
              <a:r>
                <a:rPr lang="de-DE" i="1" dirty="0" err="1">
                  <a:solidFill>
                    <a:schemeClr val="accent1">
                      <a:lumMod val="75000"/>
                    </a:schemeClr>
                  </a:solidFill>
                  <a:latin typeface="Calibri" panose="020F0502020204030204" pitchFamily="34" charset="0"/>
                  <a:cs typeface="Times New Roman" panose="02020603050405020304" pitchFamily="18" charset="0"/>
                </a:rPr>
                <a:t>Stay</a:t>
              </a:r>
              <a:r>
                <a:rPr lang="de-DE" i="1" dirty="0">
                  <a:solidFill>
                    <a:schemeClr val="accent1">
                      <a:lumMod val="75000"/>
                    </a:schemeClr>
                  </a:solidFill>
                  <a:latin typeface="Calibri" panose="020F0502020204030204" pitchFamily="34" charset="0"/>
                  <a:cs typeface="Times New Roman" panose="02020603050405020304" pitchFamily="18" charset="0"/>
                </a:rPr>
                <a:t> </a:t>
              </a:r>
              <a:r>
                <a:rPr lang="de-DE" dirty="0" smtClean="0">
                  <a:solidFill>
                    <a:schemeClr val="accent1">
                      <a:lumMod val="75000"/>
                    </a:schemeClr>
                  </a:solidFill>
                  <a:latin typeface="Calibri" panose="020F0502020204030204" pitchFamily="34" charset="0"/>
                  <a:cs typeface="Times New Roman" panose="02020603050405020304" pitchFamily="18" charset="0"/>
                </a:rPr>
                <a:t>bestätigen</a:t>
              </a:r>
              <a:endParaRPr lang="de-DE" dirty="0">
                <a:solidFill>
                  <a:schemeClr val="accent1">
                    <a:lumMod val="75000"/>
                  </a:schemeClr>
                </a:solidFill>
                <a:latin typeface="Calibri" panose="020F0502020204030204" pitchFamily="34" charset="0"/>
                <a:cs typeface="Times New Roman" panose="02020603050405020304" pitchFamily="18" charset="0"/>
              </a:endParaRPr>
            </a:p>
          </p:txBody>
        </p:sp>
      </p:grpSp>
      <p:sp>
        <p:nvSpPr>
          <p:cNvPr id="19"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a:t>Während der Mobilität</a:t>
            </a:r>
          </a:p>
        </p:txBody>
      </p:sp>
      <p:sp>
        <p:nvSpPr>
          <p:cNvPr id="2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LA </a:t>
            </a:r>
            <a:r>
              <a:rPr lang="de-DE" b="1" dirty="0" err="1"/>
              <a:t>During</a:t>
            </a:r>
            <a:r>
              <a:rPr lang="de-DE" b="1" dirty="0"/>
              <a:t> </a:t>
            </a:r>
            <a:r>
              <a:rPr lang="de-DE" b="1" dirty="0" err="1"/>
              <a:t>the</a:t>
            </a:r>
            <a:r>
              <a:rPr lang="de-DE" b="1" dirty="0"/>
              <a:t> </a:t>
            </a:r>
            <a:r>
              <a:rPr lang="de-DE" b="1" dirty="0" err="1"/>
              <a:t>mobility</a:t>
            </a:r>
            <a:r>
              <a:rPr lang="de-DE" b="1" dirty="0"/>
              <a:t>, </a:t>
            </a:r>
            <a:r>
              <a:rPr lang="de-DE" b="1" dirty="0" err="1"/>
              <a:t>Confirmation</a:t>
            </a:r>
            <a:r>
              <a:rPr lang="de-DE" b="1" dirty="0"/>
              <a:t> </a:t>
            </a:r>
            <a:r>
              <a:rPr lang="de-DE" b="1" dirty="0" err="1"/>
              <a:t>of</a:t>
            </a:r>
            <a:r>
              <a:rPr lang="de-DE" b="1" dirty="0"/>
              <a:t> </a:t>
            </a:r>
            <a:r>
              <a:rPr lang="de-DE" b="1" dirty="0" err="1"/>
              <a:t>Stay</a:t>
            </a:r>
            <a:endParaRPr lang="de-DE" b="1" dirty="0"/>
          </a:p>
        </p:txBody>
      </p:sp>
    </p:spTree>
    <p:extLst>
      <p:ext uri="{BB962C8B-B14F-4D97-AF65-F5344CB8AC3E}">
        <p14:creationId xmlns:p14="http://schemas.microsoft.com/office/powerpoint/2010/main" val="240101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14</a:t>
            </a:fld>
            <a:endParaRPr lang="de-DE"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a:t>Während der Mobilität</a:t>
            </a:r>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(psychologische) Unterstützung</a:t>
            </a:r>
            <a:r>
              <a:rPr lang="de-DE" b="1" dirty="0"/>
              <a:t/>
            </a:r>
            <a:br>
              <a:rPr lang="de-DE" b="1" dirty="0"/>
            </a:br>
            <a:r>
              <a:rPr lang="de-DE" b="1" dirty="0"/>
              <a:t> </a:t>
            </a:r>
          </a:p>
        </p:txBody>
      </p:sp>
      <p:sp>
        <p:nvSpPr>
          <p:cNvPr id="12" name="Textfeld 11">
            <a:extLst>
              <a:ext uri="{FF2B5EF4-FFF2-40B4-BE49-F238E27FC236}">
                <a16:creationId xmlns:a16="http://schemas.microsoft.com/office/drawing/2014/main" id="{A358ABCA-191E-41DF-A005-7AD763F8B429}"/>
              </a:ext>
            </a:extLst>
          </p:cNvPr>
          <p:cNvSpPr txBox="1"/>
          <p:nvPr/>
        </p:nvSpPr>
        <p:spPr>
          <a:xfrm>
            <a:off x="838200" y="1897136"/>
            <a:ext cx="10515600" cy="646331"/>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smtClean="0"/>
              <a:t>Bei Problemen oder Sorgen können Sie sich jederzeit an uns, an das International Office der Gasthochschule oder an die </a:t>
            </a:r>
            <a:r>
              <a:rPr lang="de-DE" dirty="0" smtClean="0">
                <a:hlinkClick r:id="rId3"/>
              </a:rPr>
              <a:t>Psychologische Studierendenberatung der UW/H </a:t>
            </a:r>
            <a:r>
              <a:rPr lang="de-DE" dirty="0" smtClean="0"/>
              <a:t>wenden</a:t>
            </a:r>
            <a:endParaRPr lang="de-DE" dirty="0"/>
          </a:p>
        </p:txBody>
      </p:sp>
    </p:spTree>
    <p:extLst>
      <p:ext uri="{BB962C8B-B14F-4D97-AF65-F5344CB8AC3E}">
        <p14:creationId xmlns:p14="http://schemas.microsoft.com/office/powerpoint/2010/main" val="100945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Während der </a:t>
            </a:r>
            <a:r>
              <a:rPr lang="de-DE" dirty="0" smtClean="0"/>
              <a:t>Mobilität: Erasmus+</a:t>
            </a:r>
            <a:endParaRPr lang="de-DE" dirty="0"/>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de-DE" dirty="0" smtClean="0"/>
              <a:t>Änderung des Förderzeitraums</a:t>
            </a:r>
            <a:endParaRPr lang="de-DE" dirty="0"/>
          </a:p>
        </p:txBody>
      </p:sp>
    </p:spTree>
    <p:extLst>
      <p:ext uri="{BB962C8B-B14F-4D97-AF65-F5344CB8AC3E}">
        <p14:creationId xmlns:p14="http://schemas.microsoft.com/office/powerpoint/2010/main" val="2667276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16</a:t>
            </a:fld>
            <a:endParaRPr lang="de-DE"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2308324"/>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a:t>Die Daten im Grant Agreement wurden zunächst vorläufig festgelegt. Es ist daher wichtig, dass Sie während Ihres Aufenthalts frühzeitig in Erfahrung bringen, wann Ihr Aufenthalt tatsächlich enden wird. Falls Sie länger an der Partnerhochschule anwesend sein müssen als im Grant Agreement vereinbart wurde, teilen Sie dem IO Ihren Verlängerungswunsch bitte umgehend mit (formlos per E-Mail genügt), damit geprüft werden kann, ob eine Verlängerung der finanziellen Förderung möglich ist. Eine Verlängerung des Förderzeitraums </a:t>
            </a:r>
            <a:r>
              <a:rPr lang="de-DE" b="1" dirty="0"/>
              <a:t>muss mindestens 30 Tage vor Ablauf des ursprünglich im Grant Agreement genehmigten Enddatums </a:t>
            </a:r>
            <a:r>
              <a:rPr lang="de-DE" dirty="0"/>
              <a:t>beantragt werden. Eine Erhöhung der Fördersumme kann nach Mobilitätsende </a:t>
            </a:r>
            <a:r>
              <a:rPr lang="de-DE" b="1" dirty="0"/>
              <a:t>nicht</a:t>
            </a:r>
            <a:r>
              <a:rPr lang="de-DE" dirty="0"/>
              <a:t> mehr beantragt werden! </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Während der Mobilität: Erasmus+</a:t>
            </a:r>
            <a:endParaRPr lang="de-DE"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Änderung des Förderzeitraums</a:t>
            </a:r>
            <a:endParaRPr lang="de-DE" b="1" dirty="0"/>
          </a:p>
        </p:txBody>
      </p:sp>
    </p:spTree>
    <p:extLst>
      <p:ext uri="{BB962C8B-B14F-4D97-AF65-F5344CB8AC3E}">
        <p14:creationId xmlns:p14="http://schemas.microsoft.com/office/powerpoint/2010/main" val="2636544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Nach </a:t>
            </a:r>
            <a:r>
              <a:rPr lang="de-DE" dirty="0" smtClean="0"/>
              <a:t>der </a:t>
            </a:r>
            <a:r>
              <a:rPr lang="de-DE" dirty="0"/>
              <a:t>Mobilität</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de-DE" dirty="0" err="1" smtClean="0"/>
              <a:t>Transcript</a:t>
            </a:r>
            <a:r>
              <a:rPr lang="de-DE" dirty="0" smtClean="0"/>
              <a:t> </a:t>
            </a:r>
            <a:r>
              <a:rPr lang="de-DE" dirty="0" err="1" smtClean="0"/>
              <a:t>of</a:t>
            </a:r>
            <a:r>
              <a:rPr lang="de-DE" dirty="0" smtClean="0"/>
              <a:t> Records,  </a:t>
            </a:r>
            <a:r>
              <a:rPr lang="de-DE" dirty="0"/>
              <a:t>Anrechnung von </a:t>
            </a:r>
            <a:r>
              <a:rPr lang="de-DE" dirty="0" smtClean="0"/>
              <a:t>Auslandsleistungen, Erfahrungsbericht &amp; Reiseverhalten</a:t>
            </a:r>
            <a:endParaRPr lang="de-DE" dirty="0"/>
          </a:p>
        </p:txBody>
      </p:sp>
    </p:spTree>
    <p:extLst>
      <p:ext uri="{BB962C8B-B14F-4D97-AF65-F5344CB8AC3E}">
        <p14:creationId xmlns:p14="http://schemas.microsoft.com/office/powerpoint/2010/main" val="3458431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de-DE" smtClean="0"/>
              <a:t>28.03.2024</a:t>
            </a:fld>
            <a:endParaRPr lang="de-DE"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de-DE" smtClean="0"/>
              <a:pPr/>
              <a:t>18</a:t>
            </a:fld>
            <a:endParaRPr lang="de-DE" dirty="0"/>
          </a:p>
        </p:txBody>
      </p:sp>
      <p:sp>
        <p:nvSpPr>
          <p:cNvPr id="11" name="Textfeld 41">
            <a:extLst>
              <a:ext uri="{FF2B5EF4-FFF2-40B4-BE49-F238E27FC236}">
                <a16:creationId xmlns:a16="http://schemas.microsoft.com/office/drawing/2014/main" id="{38D9F97C-7E29-4FBB-B1CD-1AAEBD1FBA39}"/>
              </a:ext>
            </a:extLst>
          </p:cNvPr>
          <p:cNvSpPr txBox="1"/>
          <p:nvPr/>
        </p:nvSpPr>
        <p:spPr>
          <a:xfrm>
            <a:off x="838200" y="1751815"/>
            <a:ext cx="3326476" cy="587850"/>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Transcript</a:t>
            </a:r>
            <a:r>
              <a:rPr lang="de-DE"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a:t>
            </a:r>
            <a:r>
              <a:rPr lang="de-DE" b="1"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of</a:t>
            </a:r>
            <a:r>
              <a:rPr lang="de-DE"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 Records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42">
            <a:extLst>
              <a:ext uri="{FF2B5EF4-FFF2-40B4-BE49-F238E27FC236}">
                <a16:creationId xmlns:a16="http://schemas.microsoft.com/office/drawing/2014/main" id="{B6F397B8-C26B-489C-B1FA-C20C202DD702}"/>
              </a:ext>
            </a:extLst>
          </p:cNvPr>
          <p:cNvSpPr txBox="1"/>
          <p:nvPr/>
        </p:nvSpPr>
        <p:spPr>
          <a:xfrm>
            <a:off x="838200" y="2339598"/>
            <a:ext cx="3326476" cy="2691270"/>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smtClean="0">
                <a:solidFill>
                  <a:schemeClr val="accent1">
                    <a:lumMod val="75000"/>
                  </a:schemeClr>
                </a:solidFill>
                <a:latin typeface="Calibri" panose="020F0502020204030204" pitchFamily="34" charset="0"/>
                <a:cs typeface="Times New Roman" panose="02020603050405020304" pitchFamily="18" charset="0"/>
              </a:rPr>
              <a:t>Das </a:t>
            </a:r>
            <a:r>
              <a:rPr lang="de-DE" dirty="0" err="1" smtClean="0">
                <a:solidFill>
                  <a:schemeClr val="accent1">
                    <a:lumMod val="75000"/>
                  </a:schemeClr>
                </a:solidFill>
                <a:latin typeface="Calibri" panose="020F0502020204030204" pitchFamily="34" charset="0"/>
                <a:cs typeface="Times New Roman" panose="02020603050405020304" pitchFamily="18" charset="0"/>
              </a:rPr>
              <a:t>Transcript</a:t>
            </a:r>
            <a:r>
              <a:rPr lang="de-DE" dirty="0" smtClean="0">
                <a:solidFill>
                  <a:schemeClr val="accent1">
                    <a:lumMod val="75000"/>
                  </a:schemeClr>
                </a:solidFill>
                <a:latin typeface="Calibri" panose="020F0502020204030204" pitchFamily="34" charset="0"/>
                <a:cs typeface="Times New Roman" panose="02020603050405020304" pitchFamily="18" charset="0"/>
              </a:rPr>
              <a:t> of Records erhalten Sie von der Gasthochschule</a:t>
            </a:r>
            <a:endParaRPr lang="de-DE" dirty="0">
              <a:solidFill>
                <a:schemeClr val="accent1">
                  <a:lumMod val="75000"/>
                </a:schemeClr>
              </a:solidFill>
              <a:latin typeface="Calibri" panose="020F0502020204030204" pitchFamily="34" charset="0"/>
              <a:cs typeface="Times New Roman" panose="02020603050405020304" pitchFamily="18" charset="0"/>
            </a:endParaRPr>
          </a:p>
        </p:txBody>
      </p:sp>
      <p:sp>
        <p:nvSpPr>
          <p:cNvPr id="14" name="Textfeld 38">
            <a:extLst>
              <a:ext uri="{FF2B5EF4-FFF2-40B4-BE49-F238E27FC236}">
                <a16:creationId xmlns:a16="http://schemas.microsoft.com/office/drawing/2014/main" id="{04E90929-1804-4643-8BF5-FE63FBA584EA}"/>
              </a:ext>
            </a:extLst>
          </p:cNvPr>
          <p:cNvSpPr txBox="1"/>
          <p:nvPr/>
        </p:nvSpPr>
        <p:spPr>
          <a:xfrm>
            <a:off x="4266776" y="1748639"/>
            <a:ext cx="3326400" cy="587921"/>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Erfahrungsbericht</a:t>
            </a:r>
            <a:endParaRPr lang="de-D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39">
            <a:extLst>
              <a:ext uri="{FF2B5EF4-FFF2-40B4-BE49-F238E27FC236}">
                <a16:creationId xmlns:a16="http://schemas.microsoft.com/office/drawing/2014/main" id="{0345F467-C4ED-4148-A2B7-E670B809C56C}"/>
              </a:ext>
            </a:extLst>
          </p:cNvPr>
          <p:cNvSpPr txBox="1"/>
          <p:nvPr/>
        </p:nvSpPr>
        <p:spPr>
          <a:xfrm>
            <a:off x="4266776" y="2342773"/>
            <a:ext cx="3326400" cy="2691270"/>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DE" dirty="0">
                <a:solidFill>
                  <a:schemeClr val="accent1">
                    <a:lumMod val="75000"/>
                  </a:schemeClr>
                </a:solidFill>
                <a:latin typeface="Calibri" panose="020F0502020204030204" pitchFamily="34" charset="0"/>
                <a:cs typeface="Times New Roman" panose="02020603050405020304" pitchFamily="18" charset="0"/>
              </a:rPr>
              <a:t>Sie müssen einen Erfahrungsbericht anfertigen, der für zukünftige Outgoing-Generationen ins Intranet eingestellt wird.</a:t>
            </a:r>
          </a:p>
          <a:p>
            <a:pPr algn="ctr"/>
            <a:endParaRPr lang="de-DE" dirty="0">
              <a:solidFill>
                <a:schemeClr val="accent1">
                  <a:lumMod val="75000"/>
                </a:schemeClr>
              </a:solidFill>
              <a:latin typeface="Calibri" panose="020F0502020204030204" pitchFamily="34" charset="0"/>
              <a:cs typeface="Times New Roman" panose="02020603050405020304" pitchFamily="18" charset="0"/>
            </a:endParaRPr>
          </a:p>
          <a:p>
            <a:pPr algn="ctr"/>
            <a:r>
              <a:rPr lang="de-DE" dirty="0">
                <a:solidFill>
                  <a:schemeClr val="accent1">
                    <a:lumMod val="75000"/>
                  </a:schemeClr>
                </a:solidFill>
                <a:latin typeface="Calibri" panose="020F0502020204030204" pitchFamily="34" charset="0"/>
                <a:cs typeface="Times New Roman" panose="02020603050405020304" pitchFamily="18" charset="0"/>
              </a:rPr>
              <a:t>Natürlich kann der Erfahrungsbericht anonymisiert werden.</a:t>
            </a:r>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Textfeld 35">
            <a:extLst>
              <a:ext uri="{FF2B5EF4-FFF2-40B4-BE49-F238E27FC236}">
                <a16:creationId xmlns:a16="http://schemas.microsoft.com/office/drawing/2014/main" id="{0BB69B3B-DEAD-454B-BBB4-9E5245B9AA18}"/>
              </a:ext>
            </a:extLst>
          </p:cNvPr>
          <p:cNvSpPr txBox="1"/>
          <p:nvPr/>
        </p:nvSpPr>
        <p:spPr>
          <a:xfrm>
            <a:off x="7695277" y="1751815"/>
            <a:ext cx="3326400" cy="587783"/>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de-DE"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Reiseverhalten</a:t>
            </a:r>
            <a:endParaRPr lang="de-D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feld 42">
            <a:extLst>
              <a:ext uri="{FF2B5EF4-FFF2-40B4-BE49-F238E27FC236}">
                <a16:creationId xmlns:a16="http://schemas.microsoft.com/office/drawing/2014/main" id="{4A3106AF-84F6-45E9-A3A5-E587F8B3E529}"/>
              </a:ext>
            </a:extLst>
          </p:cNvPr>
          <p:cNvSpPr txBox="1"/>
          <p:nvPr/>
        </p:nvSpPr>
        <p:spPr>
          <a:xfrm>
            <a:off x="7695277" y="2347972"/>
            <a:ext cx="3326476" cy="2691270"/>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smtClean="0">
                <a:solidFill>
                  <a:schemeClr val="accent1">
                    <a:lumMod val="75000"/>
                  </a:schemeClr>
                </a:solidFill>
                <a:latin typeface="Calibri" panose="020F0502020204030204" pitchFamily="34" charset="0"/>
                <a:cs typeface="Times New Roman" panose="02020603050405020304" pitchFamily="18" charset="0"/>
              </a:rPr>
              <a:t>Für die Vernetzungsstelle Nachhaltigkeit der UW/H müssen Sie Auskunft </a:t>
            </a:r>
            <a:r>
              <a:rPr lang="de-DE" dirty="0">
                <a:solidFill>
                  <a:schemeClr val="accent1">
                    <a:lumMod val="75000"/>
                  </a:schemeClr>
                </a:solidFill>
                <a:latin typeface="Calibri" panose="020F0502020204030204" pitchFamily="34" charset="0"/>
                <a:cs typeface="Times New Roman" panose="02020603050405020304" pitchFamily="18" charset="0"/>
              </a:rPr>
              <a:t>über die zur An- und Abreise genutzten Verkehrsmittel zu geben.</a:t>
            </a:r>
          </a:p>
        </p:txBody>
      </p:sp>
      <p:sp>
        <p:nvSpPr>
          <p:cNvPr id="19"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Nach </a:t>
            </a:r>
            <a:r>
              <a:rPr lang="de-DE" dirty="0"/>
              <a:t>der Mobilität</a:t>
            </a:r>
          </a:p>
        </p:txBody>
      </p:sp>
      <p:sp>
        <p:nvSpPr>
          <p:cNvPr id="2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err="1" smtClean="0"/>
              <a:t>Transcript</a:t>
            </a:r>
            <a:r>
              <a:rPr lang="de-DE" b="1" dirty="0" smtClean="0"/>
              <a:t> </a:t>
            </a:r>
            <a:r>
              <a:rPr lang="de-DE" b="1" dirty="0"/>
              <a:t>of Records</a:t>
            </a:r>
            <a:r>
              <a:rPr lang="de-DE" b="1" dirty="0" smtClean="0"/>
              <a:t>, Erfahrungsbericht &amp; Angaben zum Reiseverhalten</a:t>
            </a:r>
            <a:endParaRPr lang="de-DE" b="1" dirty="0"/>
          </a:p>
        </p:txBody>
      </p:sp>
    </p:spTree>
    <p:extLst>
      <p:ext uri="{BB962C8B-B14F-4D97-AF65-F5344CB8AC3E}">
        <p14:creationId xmlns:p14="http://schemas.microsoft.com/office/powerpoint/2010/main" val="99519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de-DE" smtClean="0"/>
              <a:t>28.03.2024</a:t>
            </a:fld>
            <a:endParaRPr lang="de-DE"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de-DE" smtClean="0"/>
              <a:pPr/>
              <a:t>19</a:t>
            </a:fld>
            <a:endParaRPr lang="de-DE"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9"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Nach </a:t>
            </a:r>
            <a:r>
              <a:rPr lang="de-DE" dirty="0"/>
              <a:t>der Mobilität</a:t>
            </a:r>
          </a:p>
        </p:txBody>
      </p:sp>
      <p:sp>
        <p:nvSpPr>
          <p:cNvPr id="2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Anrechnung</a:t>
            </a:r>
            <a:endParaRPr lang="de-DE" b="1" dirty="0"/>
          </a:p>
        </p:txBody>
      </p:sp>
      <p:sp>
        <p:nvSpPr>
          <p:cNvPr id="16" name="Textfeld 15">
            <a:extLst>
              <a:ext uri="{FF2B5EF4-FFF2-40B4-BE49-F238E27FC236}">
                <a16:creationId xmlns:a16="http://schemas.microsoft.com/office/drawing/2014/main" id="{A358ABCA-191E-41DF-A005-7AD763F8B429}"/>
              </a:ext>
            </a:extLst>
          </p:cNvPr>
          <p:cNvSpPr txBox="1"/>
          <p:nvPr/>
        </p:nvSpPr>
        <p:spPr>
          <a:xfrm>
            <a:off x="838200" y="1897136"/>
            <a:ext cx="10515600" cy="4801314"/>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a:t>Senden Sie Ihre genehmigten LAs und das </a:t>
            </a:r>
            <a:r>
              <a:rPr lang="de-DE" dirty="0" err="1"/>
              <a:t>Transcript</a:t>
            </a:r>
            <a:r>
              <a:rPr lang="de-DE" dirty="0"/>
              <a:t> of Records der Gasthochschule an Ihre Fakultät/Ihr Department, um sich Ihre im Ausland erbrachten Leistungen anrechnen zu </a:t>
            </a:r>
            <a:r>
              <a:rPr lang="de-DE" dirty="0" smtClean="0"/>
              <a:t>lassen</a:t>
            </a:r>
          </a:p>
          <a:p>
            <a:pPr marL="0" indent="0">
              <a:buNone/>
            </a:pPr>
            <a:endParaRPr lang="de-DE" dirty="0" smtClean="0"/>
          </a:p>
          <a:p>
            <a:r>
              <a:rPr lang="de-DE" dirty="0"/>
              <a:t>Es können nur Leistungen angerechnet werden, </a:t>
            </a:r>
            <a:r>
              <a:rPr lang="de-DE" b="1" dirty="0"/>
              <a:t>die zuvor über das </a:t>
            </a:r>
            <a:r>
              <a:rPr lang="de-DE" b="1" dirty="0" smtClean="0"/>
              <a:t>LA</a:t>
            </a:r>
            <a:r>
              <a:rPr lang="de-DE" i="1" dirty="0" smtClean="0"/>
              <a:t> </a:t>
            </a:r>
            <a:r>
              <a:rPr lang="de-DE" b="1" dirty="0" smtClean="0"/>
              <a:t>genehmigt wurden</a:t>
            </a:r>
            <a:endParaRPr lang="de-DE" dirty="0" smtClean="0"/>
          </a:p>
          <a:p>
            <a:pPr marL="0" indent="0">
              <a:buNone/>
            </a:pPr>
            <a:endParaRPr lang="de-DE" dirty="0"/>
          </a:p>
          <a:p>
            <a:r>
              <a:rPr lang="de-DE" b="1" dirty="0"/>
              <a:t>Studierende der Fakultät für Wirtschaft und Gesellschaft</a:t>
            </a:r>
            <a:r>
              <a:rPr lang="de-DE" dirty="0"/>
              <a:t> füllen bitte zusätzlich das Anrechnungsformular aus, welches auf der Intranet-Seite des IO hinterlegt ist, und senden dieses zusammen mit den LAs und dem </a:t>
            </a:r>
            <a:r>
              <a:rPr lang="de-DE" dirty="0" err="1"/>
              <a:t>ToR</a:t>
            </a:r>
            <a:r>
              <a:rPr lang="de-DE" dirty="0"/>
              <a:t> an das Prüfungssekretariat. Bitte beachten Sie, dass </a:t>
            </a:r>
            <a:r>
              <a:rPr lang="de-DE" dirty="0" err="1"/>
              <a:t>unbenotete</a:t>
            </a:r>
            <a:r>
              <a:rPr lang="de-DE" dirty="0"/>
              <a:t> Leistungen nicht angerechnet werden </a:t>
            </a:r>
            <a:r>
              <a:rPr lang="de-DE" dirty="0" smtClean="0"/>
              <a:t>können</a:t>
            </a:r>
          </a:p>
          <a:p>
            <a:endParaRPr lang="de-DE" dirty="0"/>
          </a:p>
          <a:p>
            <a:r>
              <a:rPr lang="de-DE" b="1" dirty="0" smtClean="0"/>
              <a:t>Studierende der Zahnmedizin </a:t>
            </a:r>
            <a:r>
              <a:rPr lang="de-DE" dirty="0" smtClean="0"/>
              <a:t>müssen sich von der Gasthochschule bestätigen lassen, welche praktischen Leistungen Sie absolviert haben, damit diese an der UW/H für den integrierten Kurs angerechnet werden können</a:t>
            </a:r>
          </a:p>
          <a:p>
            <a:endParaRPr lang="de-DE" dirty="0"/>
          </a:p>
          <a:p>
            <a:r>
              <a:rPr lang="de-DE" dirty="0" smtClean="0"/>
              <a:t>Auf </a:t>
            </a:r>
            <a:r>
              <a:rPr lang="de-DE" dirty="0"/>
              <a:t>der Intranet-Seite des </a:t>
            </a:r>
            <a:r>
              <a:rPr lang="de-DE" dirty="0" smtClean="0"/>
              <a:t>IO ist eine </a:t>
            </a:r>
            <a:r>
              <a:rPr lang="de-DE" b="1" dirty="0" smtClean="0"/>
              <a:t>Notenumrechnungstabelle</a:t>
            </a:r>
            <a:r>
              <a:rPr lang="de-DE" dirty="0" smtClean="0"/>
              <a:t> hinterlegt</a:t>
            </a:r>
            <a:endParaRPr lang="de-DE" dirty="0"/>
          </a:p>
          <a:p>
            <a:endParaRPr lang="de-DE" dirty="0" smtClean="0"/>
          </a:p>
          <a:p>
            <a:endParaRPr lang="de-DE" dirty="0"/>
          </a:p>
        </p:txBody>
      </p:sp>
    </p:spTree>
    <p:extLst>
      <p:ext uri="{BB962C8B-B14F-4D97-AF65-F5344CB8AC3E}">
        <p14:creationId xmlns:p14="http://schemas.microsoft.com/office/powerpoint/2010/main" val="672962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Vor </a:t>
            </a:r>
            <a:r>
              <a:rPr lang="de-DE" dirty="0" smtClean="0"/>
              <a:t>Mobilitätsantritt</a:t>
            </a:r>
            <a:endParaRPr lang="de-DE" dirty="0"/>
          </a:p>
        </p:txBody>
      </p:sp>
    </p:spTree>
    <p:extLst>
      <p:ext uri="{BB962C8B-B14F-4D97-AF65-F5344CB8AC3E}">
        <p14:creationId xmlns:p14="http://schemas.microsoft.com/office/powerpoint/2010/main" val="3100474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96587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Nach </a:t>
            </a:r>
            <a:r>
              <a:rPr lang="de-DE" dirty="0" smtClean="0"/>
              <a:t>der </a:t>
            </a:r>
            <a:r>
              <a:rPr lang="de-DE" dirty="0"/>
              <a:t>Mobilität: Erasmus+</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de-DE" dirty="0" err="1" smtClean="0"/>
              <a:t>Rekalkulation</a:t>
            </a:r>
            <a:r>
              <a:rPr lang="de-DE" dirty="0" smtClean="0"/>
              <a:t> der Fördersumme, </a:t>
            </a:r>
            <a:r>
              <a:rPr lang="de-DE" dirty="0"/>
              <a:t>Erasmus </a:t>
            </a:r>
            <a:r>
              <a:rPr lang="de-DE" dirty="0" smtClean="0"/>
              <a:t>Umfrage </a:t>
            </a:r>
            <a:r>
              <a:rPr lang="de-DE" dirty="0"/>
              <a:t>&amp; Auszahlung 2. Rate</a:t>
            </a:r>
          </a:p>
        </p:txBody>
      </p:sp>
    </p:spTree>
    <p:extLst>
      <p:ext uri="{BB962C8B-B14F-4D97-AF65-F5344CB8AC3E}">
        <p14:creationId xmlns:p14="http://schemas.microsoft.com/office/powerpoint/2010/main" val="206373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21</a:t>
            </a:fld>
            <a:endParaRPr lang="de-DE"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2585323"/>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a:t>Ist die bestätigte Aufenthaltsdauer </a:t>
            </a:r>
            <a:r>
              <a:rPr lang="de-DE" b="1" dirty="0"/>
              <a:t>länger</a:t>
            </a:r>
            <a:r>
              <a:rPr lang="de-DE" dirty="0"/>
              <a:t> als im (zuletzt vereinbarten) Grant Agreement angegeben, so gelten die zusätzlichen Tage als Zero-Grant-Phase (= zählt zum </a:t>
            </a:r>
            <a:r>
              <a:rPr lang="de-DE" dirty="0" smtClean="0"/>
              <a:t>Erasmus-Kontingent</a:t>
            </a:r>
            <a:r>
              <a:rPr lang="de-DE" dirty="0"/>
              <a:t>, aber es wird </a:t>
            </a:r>
            <a:r>
              <a:rPr lang="de-DE" b="1" dirty="0"/>
              <a:t>keine</a:t>
            </a:r>
            <a:r>
              <a:rPr lang="de-DE" dirty="0"/>
              <a:t> Förderung ausgezahlt</a:t>
            </a:r>
            <a:r>
              <a:rPr lang="de-DE" dirty="0" smtClean="0"/>
              <a:t>)</a:t>
            </a:r>
          </a:p>
          <a:p>
            <a:pPr marL="0" indent="0">
              <a:buNone/>
            </a:pPr>
            <a:endParaRPr lang="de-DE" dirty="0" smtClean="0"/>
          </a:p>
          <a:p>
            <a:r>
              <a:rPr lang="de-DE" dirty="0" smtClean="0"/>
              <a:t>Ist </a:t>
            </a:r>
            <a:r>
              <a:rPr lang="de-DE" dirty="0"/>
              <a:t>die bestätigte Aufenthaltsdauer mehr als 5 Tage </a:t>
            </a:r>
            <a:r>
              <a:rPr lang="de-DE" b="1" dirty="0"/>
              <a:t>kürzer</a:t>
            </a:r>
            <a:r>
              <a:rPr lang="de-DE" dirty="0"/>
              <a:t> als im Grant Agreement angegeben, wird die Förderdauer und –summe aktualisiert. Der/Die Teilnehmende muss zu viel gezahlte Beträge </a:t>
            </a:r>
            <a:r>
              <a:rPr lang="de-DE" dirty="0" smtClean="0"/>
              <a:t>erstatten</a:t>
            </a:r>
          </a:p>
          <a:p>
            <a:endParaRPr lang="de-DE" dirty="0"/>
          </a:p>
          <a:p>
            <a:r>
              <a:rPr lang="de-DE" dirty="0" smtClean="0"/>
              <a:t>Weicht </a:t>
            </a:r>
            <a:r>
              <a:rPr lang="de-DE" dirty="0"/>
              <a:t>die bestätigte Aufenthaltsdauer </a:t>
            </a:r>
            <a:r>
              <a:rPr lang="de-DE" dirty="0" smtClean="0"/>
              <a:t>von der genehmigten Aufenthaltsdauer maximal 5 Tage ab, wird die Höhe der Fördersumme </a:t>
            </a:r>
            <a:r>
              <a:rPr lang="de-DE" b="1" dirty="0" smtClean="0"/>
              <a:t>nicht</a:t>
            </a:r>
            <a:r>
              <a:rPr lang="de-DE" dirty="0" smtClean="0"/>
              <a:t> angepasst</a:t>
            </a:r>
            <a:endParaRPr lang="de-DE"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Nach der Mobilität: Erasmus+</a:t>
            </a:r>
            <a:endParaRPr lang="de-DE"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err="1" smtClean="0"/>
              <a:t>Rekalkulation</a:t>
            </a:r>
            <a:r>
              <a:rPr lang="de-DE" b="1" dirty="0" smtClean="0"/>
              <a:t> der Fördersumme</a:t>
            </a:r>
            <a:endParaRPr lang="de-DE" b="1" dirty="0"/>
          </a:p>
        </p:txBody>
      </p:sp>
    </p:spTree>
    <p:extLst>
      <p:ext uri="{BB962C8B-B14F-4D97-AF65-F5344CB8AC3E}">
        <p14:creationId xmlns:p14="http://schemas.microsoft.com/office/powerpoint/2010/main" val="102590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E60D4-CEA9-4085-B985-A62BA534E10F}"/>
              </a:ext>
            </a:extLst>
          </p:cNvPr>
          <p:cNvSpPr>
            <a:spLocks noGrp="1"/>
          </p:cNvSpPr>
          <p:nvPr>
            <p:ph type="title"/>
          </p:nvPr>
        </p:nvSpPr>
        <p:spPr/>
        <p:txBody>
          <a:bodyPr/>
          <a:lstStyle/>
          <a:p>
            <a:r>
              <a:rPr lang="de-DE" dirty="0"/>
              <a:t>Nach </a:t>
            </a:r>
            <a:r>
              <a:rPr lang="de-DE" dirty="0" smtClean="0"/>
              <a:t>der </a:t>
            </a:r>
            <a:r>
              <a:rPr lang="de-DE" dirty="0"/>
              <a:t>Mobilität: Erasmus+</a:t>
            </a:r>
            <a:br>
              <a:rPr lang="de-DE" dirty="0"/>
            </a:br>
            <a:endParaRPr lang="de-DE" dirty="0"/>
          </a:p>
        </p:txBody>
      </p:sp>
      <p:sp>
        <p:nvSpPr>
          <p:cNvPr id="4" name="Datumsplatzhalter 3">
            <a:extLst>
              <a:ext uri="{FF2B5EF4-FFF2-40B4-BE49-F238E27FC236}">
                <a16:creationId xmlns:a16="http://schemas.microsoft.com/office/drawing/2014/main" id="{D4C4082C-C674-4D27-993A-0F1DA4D17E5D}"/>
              </a:ext>
            </a:extLst>
          </p:cNvPr>
          <p:cNvSpPr>
            <a:spLocks noGrp="1"/>
          </p:cNvSpPr>
          <p:nvPr>
            <p:ph type="dt" sz="half" idx="10"/>
          </p:nvPr>
        </p:nvSpPr>
        <p:spPr/>
        <p:txBody>
          <a:bodyPr/>
          <a:lstStyle/>
          <a:p>
            <a:fld id="{559B4827-A785-A84A-A0BE-BE5B3C5184E0}" type="datetime1">
              <a:rPr lang="de-DE" smtClean="0"/>
              <a:t>28.03.2024</a:t>
            </a:fld>
            <a:endParaRPr lang="de-DE" dirty="0"/>
          </a:p>
        </p:txBody>
      </p:sp>
      <p:sp>
        <p:nvSpPr>
          <p:cNvPr id="6" name="Foliennummernplatzhalter 5">
            <a:extLst>
              <a:ext uri="{FF2B5EF4-FFF2-40B4-BE49-F238E27FC236}">
                <a16:creationId xmlns:a16="http://schemas.microsoft.com/office/drawing/2014/main" id="{BBDBEFF7-7707-470F-A27F-0564F81989AA}"/>
              </a:ext>
            </a:extLst>
          </p:cNvPr>
          <p:cNvSpPr>
            <a:spLocks noGrp="1"/>
          </p:cNvSpPr>
          <p:nvPr>
            <p:ph type="sldNum" sz="quarter" idx="12"/>
          </p:nvPr>
        </p:nvSpPr>
        <p:spPr/>
        <p:txBody>
          <a:bodyPr/>
          <a:lstStyle/>
          <a:p>
            <a:fld id="{BBDAF7BE-D89C-6B49-BAC7-BAB901C4C797}" type="slidenum">
              <a:rPr lang="de-DE" smtClean="0"/>
              <a:pPr/>
              <a:t>22</a:t>
            </a:fld>
            <a:endParaRPr lang="de-DE" dirty="0"/>
          </a:p>
        </p:txBody>
      </p:sp>
      <p:sp>
        <p:nvSpPr>
          <p:cNvPr id="7"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p:txBody>
          <a:bodyPr/>
          <a:lstStyle/>
          <a:p>
            <a:r>
              <a:rPr lang="de-DE" b="1" dirty="0" smtClean="0"/>
              <a:t>Erasmus Umfrage </a:t>
            </a:r>
            <a:r>
              <a:rPr lang="de-DE" b="1" dirty="0"/>
              <a:t>&amp; Auszahlung 2. Rate</a:t>
            </a:r>
          </a:p>
          <a:p>
            <a:endParaRPr lang="de-DE" dirty="0"/>
          </a:p>
        </p:txBody>
      </p:sp>
      <p:sp>
        <p:nvSpPr>
          <p:cNvPr id="23" name="Rectangle 14">
            <a:extLst>
              <a:ext uri="{FF2B5EF4-FFF2-40B4-BE49-F238E27FC236}">
                <a16:creationId xmlns:a16="http://schemas.microsoft.com/office/drawing/2014/main" id="{DDACB5C4-3B06-4615-A30E-4BF5E22487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4" name="Rectangle 21">
            <a:extLst>
              <a:ext uri="{FF2B5EF4-FFF2-40B4-BE49-F238E27FC236}">
                <a16:creationId xmlns:a16="http://schemas.microsoft.com/office/drawing/2014/main" id="{F68746D3-CFFC-4DBF-9BA4-D9D597155601}"/>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3" name="Gruppieren 2"/>
          <p:cNvGrpSpPr/>
          <p:nvPr/>
        </p:nvGrpSpPr>
        <p:grpSpPr>
          <a:xfrm>
            <a:off x="2718512" y="2387810"/>
            <a:ext cx="6754977" cy="2657806"/>
            <a:chOff x="2501475" y="2387810"/>
            <a:chExt cx="6754977" cy="2657806"/>
          </a:xfrm>
        </p:grpSpPr>
        <p:grpSp>
          <p:nvGrpSpPr>
            <p:cNvPr id="26" name="Gruppieren 25">
              <a:extLst>
                <a:ext uri="{FF2B5EF4-FFF2-40B4-BE49-F238E27FC236}">
                  <a16:creationId xmlns:a16="http://schemas.microsoft.com/office/drawing/2014/main" id="{D316CE63-72D7-413C-B19C-84150011C557}"/>
                </a:ext>
              </a:extLst>
            </p:cNvPr>
            <p:cNvGrpSpPr/>
            <p:nvPr/>
          </p:nvGrpSpPr>
          <p:grpSpPr>
            <a:xfrm>
              <a:off x="2501475" y="2387810"/>
              <a:ext cx="3326400" cy="2657806"/>
              <a:chOff x="4298950" y="2748102"/>
              <a:chExt cx="3326400" cy="2657806"/>
            </a:xfrm>
          </p:grpSpPr>
          <p:sp>
            <p:nvSpPr>
              <p:cNvPr id="14" name="Textfeld 38">
                <a:extLst>
                  <a:ext uri="{FF2B5EF4-FFF2-40B4-BE49-F238E27FC236}">
                    <a16:creationId xmlns:a16="http://schemas.microsoft.com/office/drawing/2014/main" id="{04E90929-1804-4643-8BF5-FE63FBA584EA}"/>
                  </a:ext>
                </a:extLst>
              </p:cNvPr>
              <p:cNvSpPr txBox="1"/>
              <p:nvPr/>
            </p:nvSpPr>
            <p:spPr>
              <a:xfrm>
                <a:off x="4298950" y="2748102"/>
                <a:ext cx="3326400" cy="421174"/>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07000"/>
                  </a:lnSpc>
                  <a:spcAft>
                    <a:spcPts val="800"/>
                  </a:spcAft>
                </a:pPr>
                <a:r>
                  <a:rPr lang="de-DE" b="1" dirty="0">
                    <a:solidFill>
                      <a:schemeClr val="bg1"/>
                    </a:solidFill>
                    <a:latin typeface="Calibri" panose="020F0502020204030204" pitchFamily="34" charset="0"/>
                    <a:cs typeface="Times New Roman" panose="02020603050405020304" pitchFamily="18" charset="0"/>
                  </a:rPr>
                  <a:t>Erasmus </a:t>
                </a:r>
                <a:r>
                  <a:rPr lang="de-DE" b="1" dirty="0" smtClean="0">
                    <a:solidFill>
                      <a:schemeClr val="bg1"/>
                    </a:solidFill>
                    <a:latin typeface="Calibri" panose="020F0502020204030204" pitchFamily="34" charset="0"/>
                    <a:cs typeface="Times New Roman" panose="02020603050405020304" pitchFamily="18" charset="0"/>
                  </a:rPr>
                  <a:t>Umfrage</a:t>
                </a:r>
                <a:endParaRPr lang="de-DE" b="1" dirty="0">
                  <a:solidFill>
                    <a:schemeClr val="bg1"/>
                  </a:solidFill>
                  <a:latin typeface="Calibri" panose="020F0502020204030204" pitchFamily="34" charset="0"/>
                  <a:cs typeface="Times New Roman" panose="02020603050405020304" pitchFamily="18" charset="0"/>
                </a:endParaRPr>
              </a:p>
            </p:txBody>
          </p:sp>
          <p:sp>
            <p:nvSpPr>
              <p:cNvPr id="15" name="Textfeld 39">
                <a:extLst>
                  <a:ext uri="{FF2B5EF4-FFF2-40B4-BE49-F238E27FC236}">
                    <a16:creationId xmlns:a16="http://schemas.microsoft.com/office/drawing/2014/main" id="{0345F467-C4ED-4148-A2B7-E670B809C56C}"/>
                  </a:ext>
                </a:extLst>
              </p:cNvPr>
              <p:cNvSpPr txBox="1"/>
              <p:nvPr/>
            </p:nvSpPr>
            <p:spPr>
              <a:xfrm>
                <a:off x="4298950" y="3167201"/>
                <a:ext cx="3326400"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a:solidFill>
                      <a:schemeClr val="accent1">
                        <a:lumMod val="75000"/>
                      </a:schemeClr>
                    </a:solidFill>
                    <a:latin typeface="Calibri" panose="020F0502020204030204" pitchFamily="34" charset="0"/>
                    <a:cs typeface="Times New Roman" panose="02020603050405020304" pitchFamily="18" charset="0"/>
                  </a:rPr>
                  <a:t>Nach Ende Ihrer Mobilität werden Sie aufgefordert, </a:t>
                </a:r>
                <a:r>
                  <a:rPr lang="de-DE" dirty="0" smtClean="0">
                    <a:solidFill>
                      <a:schemeClr val="accent1">
                        <a:lumMod val="75000"/>
                      </a:schemeClr>
                    </a:solidFill>
                    <a:latin typeface="Calibri" panose="020F0502020204030204" pitchFamily="34" charset="0"/>
                    <a:cs typeface="Times New Roman" panose="02020603050405020304" pitchFamily="18" charset="0"/>
                  </a:rPr>
                  <a:t>an der </a:t>
                </a:r>
                <a:r>
                  <a:rPr lang="de-DE" dirty="0">
                    <a:solidFill>
                      <a:schemeClr val="accent1">
                        <a:lumMod val="75000"/>
                      </a:schemeClr>
                    </a:solidFill>
                    <a:latin typeface="Calibri" panose="020F0502020204030204" pitchFamily="34" charset="0"/>
                    <a:cs typeface="Times New Roman" panose="02020603050405020304" pitchFamily="18" charset="0"/>
                  </a:rPr>
                  <a:t>Erasmus </a:t>
                </a:r>
                <a:r>
                  <a:rPr lang="de-DE" dirty="0" smtClean="0">
                    <a:solidFill>
                      <a:schemeClr val="accent1">
                        <a:lumMod val="75000"/>
                      </a:schemeClr>
                    </a:solidFill>
                    <a:latin typeface="Calibri" panose="020F0502020204030204" pitchFamily="34" charset="0"/>
                    <a:cs typeface="Times New Roman" panose="02020603050405020304" pitchFamily="18" charset="0"/>
                  </a:rPr>
                  <a:t>Umfrage der EU Kommission </a:t>
                </a:r>
                <a:r>
                  <a:rPr lang="de-DE" dirty="0">
                    <a:solidFill>
                      <a:schemeClr val="accent1">
                        <a:lumMod val="75000"/>
                      </a:schemeClr>
                    </a:solidFill>
                    <a:latin typeface="Calibri" panose="020F0502020204030204" pitchFamily="34" charset="0"/>
                    <a:cs typeface="Times New Roman" panose="02020603050405020304" pitchFamily="18" charset="0"/>
                  </a:rPr>
                  <a:t>teilzunehmen. Die Teilnahme ist obligatorisch.</a:t>
                </a:r>
              </a:p>
              <a:p>
                <a:pPr algn="ctr">
                  <a:lnSpc>
                    <a:spcPct val="107000"/>
                  </a:lnSpc>
                  <a:spcAft>
                    <a:spcPts val="8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xtfeld 35">
              <a:extLst>
                <a:ext uri="{FF2B5EF4-FFF2-40B4-BE49-F238E27FC236}">
                  <a16:creationId xmlns:a16="http://schemas.microsoft.com/office/drawing/2014/main" id="{0BB69B3B-DEAD-454B-BBB4-9E5245B9AA18}"/>
                </a:ext>
              </a:extLst>
            </p:cNvPr>
            <p:cNvSpPr txBox="1"/>
            <p:nvPr/>
          </p:nvSpPr>
          <p:spPr>
            <a:xfrm>
              <a:off x="5929976" y="2390985"/>
              <a:ext cx="3326400" cy="421075"/>
            </a:xfrm>
            <a:prstGeom prst="rect">
              <a:avLst/>
            </a:prstGeom>
            <a:solidFill>
              <a:srgbClr val="0070C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tabLst>
                  <a:tab pos="2865755" algn="ctr"/>
                  <a:tab pos="5731510" algn="r"/>
                </a:tabLst>
              </a:pPr>
              <a:r>
                <a:rPr lang="de-DE"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Auszahlung der 2. Rate</a:t>
              </a:r>
              <a:endParaRPr lang="de-DE"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feld 42">
              <a:extLst>
                <a:ext uri="{FF2B5EF4-FFF2-40B4-BE49-F238E27FC236}">
                  <a16:creationId xmlns:a16="http://schemas.microsoft.com/office/drawing/2014/main" id="{6E3E1CB4-FDA9-4386-8E35-1041897B017B}"/>
                </a:ext>
              </a:extLst>
            </p:cNvPr>
            <p:cNvSpPr txBox="1"/>
            <p:nvPr/>
          </p:nvSpPr>
          <p:spPr>
            <a:xfrm>
              <a:off x="5929976" y="2806909"/>
              <a:ext cx="3326476" cy="2238707"/>
            </a:xfrm>
            <a:prstGeom prst="rect">
              <a:avLst/>
            </a:prstGeom>
            <a:solidFill>
              <a:schemeClr val="bg1"/>
            </a:solid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e-DE" dirty="0">
                  <a:solidFill>
                    <a:schemeClr val="accent1">
                      <a:lumMod val="75000"/>
                    </a:schemeClr>
                  </a:solidFill>
                  <a:latin typeface="Calibri" panose="020F0502020204030204" pitchFamily="34" charset="0"/>
                  <a:cs typeface="Times New Roman" panose="02020603050405020304" pitchFamily="18" charset="0"/>
                </a:rPr>
                <a:t>Sobald </a:t>
              </a:r>
              <a:r>
                <a:rPr lang="de-DE" dirty="0" smtClean="0">
                  <a:solidFill>
                    <a:schemeClr val="accent1">
                      <a:lumMod val="75000"/>
                    </a:schemeClr>
                  </a:solidFill>
                  <a:latin typeface="Calibri" panose="020F0502020204030204" pitchFamily="34" charset="0"/>
                  <a:cs typeface="Times New Roman" panose="02020603050405020304" pitchFamily="18" charset="0"/>
                </a:rPr>
                <a:t>alle Abschlussdokumente im IO eingegangen sind, wird Ihnen die 2. Rate ausgezahlt.</a:t>
              </a:r>
              <a:endParaRPr lang="de-DE" dirty="0">
                <a:solidFill>
                  <a:schemeClr val="accent1">
                    <a:lumMod val="7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90236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96587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Weiterführende Informationen</a:t>
            </a:r>
          </a:p>
        </p:txBody>
      </p:sp>
    </p:spTree>
    <p:extLst>
      <p:ext uri="{BB962C8B-B14F-4D97-AF65-F5344CB8AC3E}">
        <p14:creationId xmlns:p14="http://schemas.microsoft.com/office/powerpoint/2010/main" val="1186812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BDB4DFA-3271-9C46-B18A-B31FF126849E}"/>
              </a:ext>
            </a:extLst>
          </p:cNvPr>
          <p:cNvSpPr>
            <a:spLocks noGrp="1"/>
          </p:cNvSpPr>
          <p:nvPr>
            <p:ph type="title"/>
          </p:nvPr>
        </p:nvSpPr>
        <p:spPr/>
        <p:txBody>
          <a:bodyPr/>
          <a:lstStyle/>
          <a:p>
            <a:r>
              <a:rPr lang="de-DE" dirty="0"/>
              <a:t>Weiterführende Informationen</a:t>
            </a:r>
            <a:br>
              <a:rPr lang="de-DE" dirty="0"/>
            </a:br>
            <a:endParaRPr lang="de-DE" dirty="0"/>
          </a:p>
        </p:txBody>
      </p:sp>
      <p:sp>
        <p:nvSpPr>
          <p:cNvPr id="2" name="Fußzeilenplatzhalter 1">
            <a:extLst>
              <a:ext uri="{FF2B5EF4-FFF2-40B4-BE49-F238E27FC236}">
                <a16:creationId xmlns:a16="http://schemas.microsoft.com/office/drawing/2014/main" id="{FEB22895-8435-1F4A-B4BA-CDF5CFAE89D3}"/>
              </a:ext>
            </a:extLst>
          </p:cNvPr>
          <p:cNvSpPr>
            <a:spLocks noGrp="1"/>
          </p:cNvSpPr>
          <p:nvPr>
            <p:ph type="ftr" sz="quarter" idx="11"/>
          </p:nvPr>
        </p:nvSpPr>
        <p:spPr/>
        <p:txBody>
          <a:bodyPr/>
          <a:lstStyle/>
          <a:p>
            <a:endParaRPr lang="de-DE">
              <a:solidFill>
                <a:srgbClr val="6F6F6E"/>
              </a:solidFill>
            </a:endParaRPr>
          </a:p>
        </p:txBody>
      </p:sp>
      <p:sp>
        <p:nvSpPr>
          <p:cNvPr id="3" name="Foliennummernplatzhalter 2">
            <a:extLst>
              <a:ext uri="{FF2B5EF4-FFF2-40B4-BE49-F238E27FC236}">
                <a16:creationId xmlns:a16="http://schemas.microsoft.com/office/drawing/2014/main" id="{B41ACE4C-1C3E-D149-AF8F-94895071B182}"/>
              </a:ext>
            </a:extLst>
          </p:cNvPr>
          <p:cNvSpPr>
            <a:spLocks noGrp="1"/>
          </p:cNvSpPr>
          <p:nvPr>
            <p:ph type="sldNum" sz="quarter" idx="12"/>
          </p:nvPr>
        </p:nvSpPr>
        <p:spPr/>
        <p:txBody>
          <a:bodyPr/>
          <a:lstStyle/>
          <a:p>
            <a:fld id="{BBDAF7BE-D89C-6B49-BAC7-BAB901C4C797}" type="slidenum">
              <a:rPr lang="de-DE" smtClean="0"/>
              <a:pPr/>
              <a:t>24</a:t>
            </a:fld>
            <a:endParaRPr lang="de-DE" dirty="0"/>
          </a:p>
        </p:txBody>
      </p:sp>
      <p:sp>
        <p:nvSpPr>
          <p:cNvPr id="4" name="Datumsplatzhalter 3">
            <a:extLst>
              <a:ext uri="{FF2B5EF4-FFF2-40B4-BE49-F238E27FC236}">
                <a16:creationId xmlns:a16="http://schemas.microsoft.com/office/drawing/2014/main" id="{F3FAAD97-1B38-CB4F-AB68-802B7E5BFFF6}"/>
              </a:ext>
            </a:extLst>
          </p:cNvPr>
          <p:cNvSpPr>
            <a:spLocks noGrp="1"/>
          </p:cNvSpPr>
          <p:nvPr>
            <p:ph type="dt" sz="half" idx="10"/>
          </p:nvPr>
        </p:nvSpPr>
        <p:spPr/>
        <p:txBody>
          <a:bodyPr/>
          <a:lstStyle/>
          <a:p>
            <a:fld id="{D43EA382-03EA-A341-91F3-A9335D442593}" type="datetime1">
              <a:rPr lang="de-DE" smtClean="0"/>
              <a:t>28.03.2024</a:t>
            </a:fld>
            <a:endParaRPr lang="de-DE" dirty="0"/>
          </a:p>
        </p:txBody>
      </p:sp>
      <p:sp>
        <p:nvSpPr>
          <p:cNvPr id="10" name="Textplatzhalter 9">
            <a:extLst>
              <a:ext uri="{FF2B5EF4-FFF2-40B4-BE49-F238E27FC236}">
                <a16:creationId xmlns:a16="http://schemas.microsoft.com/office/drawing/2014/main" id="{4B80AA14-98AE-AC41-B20C-86D6F2872F1B}"/>
              </a:ext>
            </a:extLst>
          </p:cNvPr>
          <p:cNvSpPr>
            <a:spLocks noGrp="1"/>
          </p:cNvSpPr>
          <p:nvPr>
            <p:ph type="body" sz="quarter" idx="13"/>
          </p:nvPr>
        </p:nvSpPr>
        <p:spPr/>
        <p:txBody>
          <a:bodyPr/>
          <a:lstStyle/>
          <a:p>
            <a:r>
              <a:rPr lang="en-US" b="1" dirty="0" err="1" smtClean="0"/>
              <a:t>Förderhöhe</a:t>
            </a:r>
            <a:r>
              <a:rPr lang="en-US" b="1" dirty="0" smtClean="0"/>
              <a:t> </a:t>
            </a:r>
            <a:r>
              <a:rPr lang="en-US" b="1" dirty="0" err="1" smtClean="0"/>
              <a:t>im</a:t>
            </a:r>
            <a:r>
              <a:rPr lang="en-US" b="1" dirty="0" smtClean="0"/>
              <a:t> Erasmus</a:t>
            </a:r>
            <a:r>
              <a:rPr lang="en-US" b="1" dirty="0"/>
              <a:t>+ </a:t>
            </a:r>
            <a:r>
              <a:rPr lang="en-US" b="1" dirty="0" err="1"/>
              <a:t>Projekt</a:t>
            </a:r>
            <a:r>
              <a:rPr lang="en-US" b="1" dirty="0"/>
              <a:t> </a:t>
            </a:r>
            <a:r>
              <a:rPr lang="en-US" b="1" dirty="0" smtClean="0"/>
              <a:t>2023</a:t>
            </a:r>
            <a:endParaRPr lang="en-US" b="1" dirty="0"/>
          </a:p>
          <a:p>
            <a:r>
              <a:rPr lang="en-US" b="1" dirty="0" smtClean="0"/>
              <a:t/>
            </a:r>
            <a:br>
              <a:rPr lang="en-US" b="1" dirty="0" smtClean="0"/>
            </a:br>
            <a:r>
              <a:rPr lang="en-US" b="1" dirty="0" smtClean="0"/>
              <a:t>Erasmus+ </a:t>
            </a:r>
            <a:r>
              <a:rPr lang="en-US" b="1" dirty="0" err="1" smtClean="0"/>
              <a:t>Projekt</a:t>
            </a:r>
            <a:r>
              <a:rPr lang="en-US" b="1" dirty="0" smtClean="0"/>
              <a:t> 2021</a:t>
            </a:r>
            <a:endParaRPr lang="en-US" b="1" dirty="0"/>
          </a:p>
        </p:txBody>
      </p:sp>
      <p:graphicFrame>
        <p:nvGraphicFramePr>
          <p:cNvPr id="11" name="Inhaltsplatzhalter 3">
            <a:extLst>
              <a:ext uri="{FF2B5EF4-FFF2-40B4-BE49-F238E27FC236}">
                <a16:creationId xmlns:a16="http://schemas.microsoft.com/office/drawing/2014/main" id="{270253EA-C029-4902-8705-E850A1DF7846}"/>
              </a:ext>
            </a:extLst>
          </p:cNvPr>
          <p:cNvGraphicFramePr>
            <a:graphicFrameLocks/>
          </p:cNvGraphicFramePr>
          <p:nvPr>
            <p:extLst>
              <p:ext uri="{D42A27DB-BD31-4B8C-83A1-F6EECF244321}">
                <p14:modId xmlns:p14="http://schemas.microsoft.com/office/powerpoint/2010/main" val="1818538880"/>
              </p:ext>
            </p:extLst>
          </p:nvPr>
        </p:nvGraphicFramePr>
        <p:xfrm>
          <a:off x="838200" y="1748633"/>
          <a:ext cx="10284231" cy="4524763"/>
        </p:xfrm>
        <a:graphic>
          <a:graphicData uri="http://schemas.openxmlformats.org/drawingml/2006/table">
            <a:tbl>
              <a:tblPr firstRow="1" firstCol="1" bandRow="1">
                <a:tableStyleId>{5C22544A-7EE6-4342-B048-85BDC9FD1C3A}</a:tableStyleId>
              </a:tblPr>
              <a:tblGrid>
                <a:gridCol w="1796604">
                  <a:extLst>
                    <a:ext uri="{9D8B030D-6E8A-4147-A177-3AD203B41FA5}">
                      <a16:colId xmlns:a16="http://schemas.microsoft.com/office/drawing/2014/main" val="3630711936"/>
                    </a:ext>
                  </a:extLst>
                </a:gridCol>
                <a:gridCol w="2129250">
                  <a:extLst>
                    <a:ext uri="{9D8B030D-6E8A-4147-A177-3AD203B41FA5}">
                      <a16:colId xmlns:a16="http://schemas.microsoft.com/office/drawing/2014/main" val="3335626107"/>
                    </a:ext>
                  </a:extLst>
                </a:gridCol>
                <a:gridCol w="1668786">
                  <a:extLst>
                    <a:ext uri="{9D8B030D-6E8A-4147-A177-3AD203B41FA5}">
                      <a16:colId xmlns:a16="http://schemas.microsoft.com/office/drawing/2014/main" val="260832946"/>
                    </a:ext>
                  </a:extLst>
                </a:gridCol>
                <a:gridCol w="1563197">
                  <a:extLst>
                    <a:ext uri="{9D8B030D-6E8A-4147-A177-3AD203B41FA5}">
                      <a16:colId xmlns:a16="http://schemas.microsoft.com/office/drawing/2014/main" val="775359832"/>
                    </a:ext>
                  </a:extLst>
                </a:gridCol>
                <a:gridCol w="1563197">
                  <a:extLst>
                    <a:ext uri="{9D8B030D-6E8A-4147-A177-3AD203B41FA5}">
                      <a16:colId xmlns:a16="http://schemas.microsoft.com/office/drawing/2014/main" val="1581474469"/>
                    </a:ext>
                  </a:extLst>
                </a:gridCol>
                <a:gridCol w="1563197">
                  <a:extLst>
                    <a:ext uri="{9D8B030D-6E8A-4147-A177-3AD203B41FA5}">
                      <a16:colId xmlns:a16="http://schemas.microsoft.com/office/drawing/2014/main" val="4163810174"/>
                    </a:ext>
                  </a:extLst>
                </a:gridCol>
              </a:tblGrid>
              <a:tr h="991715">
                <a:tc>
                  <a:txBody>
                    <a:bodyPr/>
                    <a:lstStyle/>
                    <a:p>
                      <a:pPr algn="ct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Ländergruppe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de-DE" sz="1800" dirty="0">
                          <a:effectLst/>
                        </a:rPr>
                        <a:t>Länder</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Erasmus Studium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de-DE" sz="1800" dirty="0">
                          <a:effectLst/>
                        </a:rPr>
                        <a:t>Erasmus Praktikum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50000"/>
                      </a:schemeClr>
                    </a:solidFill>
                  </a:tcPr>
                </a:tc>
                <a:tc>
                  <a:txBody>
                    <a:bodyPr/>
                    <a:lstStyle/>
                    <a:p>
                      <a:pPr algn="ctr">
                        <a:lnSpc>
                          <a:spcPct val="107000"/>
                        </a:lnSpc>
                        <a:spcAft>
                          <a:spcPts val="800"/>
                        </a:spcAft>
                      </a:pPr>
                      <a:r>
                        <a:rPr lang="de-DE" sz="1800" b="1" kern="1200" dirty="0" err="1">
                          <a:solidFill>
                            <a:schemeClr val="lt1"/>
                          </a:solidFill>
                          <a:effectLst/>
                          <a:latin typeface="+mn-lt"/>
                          <a:ea typeface="+mn-ea"/>
                          <a:cs typeface="+mn-cs"/>
                        </a:rPr>
                        <a:t>Social</a:t>
                      </a:r>
                      <a:r>
                        <a:rPr lang="de-DE" sz="1800" b="1" kern="1200" dirty="0">
                          <a:solidFill>
                            <a:schemeClr val="lt1"/>
                          </a:solidFill>
                          <a:effectLst/>
                          <a:latin typeface="+mn-lt"/>
                          <a:ea typeface="+mn-ea"/>
                          <a:cs typeface="+mn-cs"/>
                        </a:rPr>
                        <a:t> Top-</a:t>
                      </a:r>
                      <a:r>
                        <a:rPr lang="de-DE" sz="1800" b="1" kern="1200" dirty="0" err="1">
                          <a:solidFill>
                            <a:schemeClr val="lt1"/>
                          </a:solidFill>
                          <a:effectLst/>
                          <a:latin typeface="+mn-lt"/>
                          <a:ea typeface="+mn-ea"/>
                          <a:cs typeface="+mn-cs"/>
                        </a:rPr>
                        <a:t>up</a:t>
                      </a:r>
                      <a:r>
                        <a:rPr lang="de-DE" sz="1800" b="1" kern="1200" dirty="0">
                          <a:solidFill>
                            <a:schemeClr val="lt1"/>
                          </a:solidFill>
                          <a:effectLst/>
                          <a:latin typeface="+mn-lt"/>
                          <a:ea typeface="+mn-ea"/>
                          <a:cs typeface="+mn-cs"/>
                        </a:rPr>
                        <a:t> &amp; Sondermittel</a:t>
                      </a:r>
                    </a:p>
                  </a:txBody>
                  <a:tcPr marL="62198" marR="62198" marT="0" marB="0" anchor="ctr">
                    <a:solidFill>
                      <a:schemeClr val="accent1">
                        <a:lumMod val="50000"/>
                      </a:schemeClr>
                    </a:solidFill>
                  </a:tcPr>
                </a:tc>
                <a:tc>
                  <a:txBody>
                    <a:bodyPr/>
                    <a:lstStyle/>
                    <a:p>
                      <a:pPr algn="ctr">
                        <a:lnSpc>
                          <a:spcPct val="107000"/>
                        </a:lnSpc>
                        <a:spcAft>
                          <a:spcPts val="800"/>
                        </a:spcAft>
                      </a:pPr>
                      <a:r>
                        <a:rPr lang="de-DE" sz="1800" b="1" kern="1200" dirty="0">
                          <a:solidFill>
                            <a:schemeClr val="lt1"/>
                          </a:solidFill>
                          <a:effectLst/>
                          <a:latin typeface="+mn-lt"/>
                          <a:ea typeface="+mn-ea"/>
                          <a:cs typeface="+mn-cs"/>
                        </a:rPr>
                        <a:t>Top-</a:t>
                      </a:r>
                      <a:r>
                        <a:rPr lang="de-DE" sz="1800" b="1" kern="1200" dirty="0" err="1">
                          <a:solidFill>
                            <a:schemeClr val="lt1"/>
                          </a:solidFill>
                          <a:effectLst/>
                          <a:latin typeface="+mn-lt"/>
                          <a:ea typeface="+mn-ea"/>
                          <a:cs typeface="+mn-cs"/>
                        </a:rPr>
                        <a:t>up</a:t>
                      </a:r>
                      <a:r>
                        <a:rPr lang="de-DE" sz="1800" b="1" kern="1200" dirty="0">
                          <a:solidFill>
                            <a:schemeClr val="lt1"/>
                          </a:solidFill>
                          <a:effectLst/>
                          <a:latin typeface="+mn-lt"/>
                          <a:ea typeface="+mn-ea"/>
                          <a:cs typeface="+mn-cs"/>
                        </a:rPr>
                        <a:t> Grünes Reisen</a:t>
                      </a:r>
                    </a:p>
                  </a:txBody>
                  <a:tcPr marL="62198" marR="62198" marT="0" marB="0" anchor="ctr">
                    <a:solidFill>
                      <a:schemeClr val="accent1">
                        <a:lumMod val="50000"/>
                      </a:schemeClr>
                    </a:solidFill>
                  </a:tcPr>
                </a:tc>
                <a:extLst>
                  <a:ext uri="{0D108BD9-81ED-4DB2-BD59-A6C34878D82A}">
                    <a16:rowId xmlns:a16="http://schemas.microsoft.com/office/drawing/2014/main" val="2572695749"/>
                  </a:ext>
                </a:extLst>
              </a:tr>
              <a:tr h="967988">
                <a:tc>
                  <a:txBody>
                    <a:bodyPr/>
                    <a:lstStyle/>
                    <a:p>
                      <a:pPr algn="ctr">
                        <a:lnSpc>
                          <a:spcPct val="107000"/>
                        </a:lnSpc>
                        <a:spcAft>
                          <a:spcPts val="800"/>
                        </a:spcAft>
                      </a:pPr>
                      <a:r>
                        <a:rPr lang="de-DE" sz="1400" b="1" dirty="0">
                          <a:solidFill>
                            <a:schemeClr val="accent1">
                              <a:lumMod val="50000"/>
                            </a:schemeClr>
                          </a:solidFill>
                          <a:effectLst/>
                        </a:rPr>
                        <a:t>Gruppe 1</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60000"/>
                        <a:lumOff val="40000"/>
                      </a:schemeClr>
                    </a:solidFill>
                  </a:tcPr>
                </a:tc>
                <a:tc>
                  <a:txBody>
                    <a:bodyPr/>
                    <a:lstStyle/>
                    <a:p>
                      <a:pPr>
                        <a:lnSpc>
                          <a:spcPct val="107000"/>
                        </a:lnSpc>
                        <a:spcAft>
                          <a:spcPts val="800"/>
                        </a:spcAft>
                      </a:pPr>
                      <a:r>
                        <a:rPr lang="de-DE" sz="1400" b="1" dirty="0">
                          <a:solidFill>
                            <a:schemeClr val="accent1">
                              <a:lumMod val="50000"/>
                            </a:schemeClr>
                          </a:solidFill>
                          <a:effectLst/>
                        </a:rPr>
                        <a:t>Dänemark, Finnland, Irland, Island, Luxemburg, Norwegen, Schweden</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60000"/>
                        <a:lumOff val="40000"/>
                      </a:schemeClr>
                    </a:solidFill>
                  </a:tcPr>
                </a:tc>
                <a:tc>
                  <a:txBody>
                    <a:bodyPr/>
                    <a:lstStyle/>
                    <a:p>
                      <a:pPr algn="ctr">
                        <a:lnSpc>
                          <a:spcPct val="107000"/>
                        </a:lnSpc>
                        <a:spcAft>
                          <a:spcPts val="800"/>
                        </a:spcAft>
                      </a:pPr>
                      <a:r>
                        <a:rPr lang="de-DE" sz="1400" b="1" dirty="0" smtClean="0">
                          <a:solidFill>
                            <a:schemeClr val="accent1">
                              <a:lumMod val="50000"/>
                            </a:schemeClr>
                          </a:solidFill>
                          <a:effectLst/>
                        </a:rPr>
                        <a:t>600</a:t>
                      </a:r>
                      <a:r>
                        <a:rPr lang="de-DE" sz="1400" b="1" dirty="0">
                          <a:solidFill>
                            <a:schemeClr val="accent1">
                              <a:lumMod val="50000"/>
                            </a:schemeClr>
                          </a:solidFill>
                          <a:effectLst/>
                        </a:rPr>
                        <a:t>€/Monat</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60000"/>
                        <a:lumOff val="40000"/>
                      </a:schemeClr>
                    </a:solidFill>
                  </a:tcPr>
                </a:tc>
                <a:tc rowSpan="3">
                  <a:txBody>
                    <a:bodyPr/>
                    <a:lstStyle/>
                    <a:p>
                      <a:pPr algn="ctr">
                        <a:lnSpc>
                          <a:spcPct val="107000"/>
                        </a:lnSpc>
                        <a:spcAft>
                          <a:spcPts val="800"/>
                        </a:spcAft>
                      </a:pPr>
                      <a:r>
                        <a:rPr lang="de-DE" sz="1400" b="1" dirty="0">
                          <a:solidFill>
                            <a:schemeClr val="bg1"/>
                          </a:solidFill>
                          <a:effectLst/>
                        </a:rPr>
                        <a:t>+ 150€/Monat</a:t>
                      </a:r>
                    </a:p>
                  </a:txBody>
                  <a:tcPr marL="62198" marR="62198" marT="0" marB="0" anchor="ctr">
                    <a:solidFill>
                      <a:srgbClr val="00B0F0"/>
                    </a:solidFill>
                  </a:tcPr>
                </a:tc>
                <a:tc rowSpan="3">
                  <a:txBody>
                    <a:bodyPr/>
                    <a:lstStyle/>
                    <a:p>
                      <a:pPr algn="l">
                        <a:lnSpc>
                          <a:spcPct val="107000"/>
                        </a:lnSpc>
                        <a:spcAft>
                          <a:spcPts val="800"/>
                        </a:spcAft>
                      </a:pPr>
                      <a:r>
                        <a:rPr lang="de-DE" sz="12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b="1"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250€/Monat</a:t>
                      </a:r>
                      <a:endParaRPr lang="de-DE" sz="12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rgbClr val="00B0F0"/>
                    </a:solidFill>
                  </a:tcPr>
                </a:tc>
                <a:tc rowSpan="3">
                  <a:txBody>
                    <a:bodyPr/>
                    <a:lstStyle/>
                    <a:p>
                      <a:pPr algn="ctr">
                        <a:lnSpc>
                          <a:spcPct val="107000"/>
                        </a:lnSpc>
                        <a:spcAft>
                          <a:spcPts val="800"/>
                        </a:spcAft>
                      </a:pPr>
                      <a:r>
                        <a:rPr lang="de-DE"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Einmalig 50€  und bis zu 4 zusätzliche Reisetage für „grünes Reisen“</a:t>
                      </a:r>
                    </a:p>
                  </a:txBody>
                  <a:tcPr marL="62198" marR="62198" marT="0" marB="0" anchor="ctr">
                    <a:solidFill>
                      <a:srgbClr val="00B0F0"/>
                    </a:solidFill>
                  </a:tcPr>
                </a:tc>
                <a:extLst>
                  <a:ext uri="{0D108BD9-81ED-4DB2-BD59-A6C34878D82A}">
                    <a16:rowId xmlns:a16="http://schemas.microsoft.com/office/drawing/2014/main" val="1785663175"/>
                  </a:ext>
                </a:extLst>
              </a:tr>
              <a:tr h="967988">
                <a:tc>
                  <a:txBody>
                    <a:bodyPr/>
                    <a:lstStyle/>
                    <a:p>
                      <a:pPr algn="ctr">
                        <a:lnSpc>
                          <a:spcPct val="107000"/>
                        </a:lnSpc>
                        <a:spcAft>
                          <a:spcPts val="800"/>
                        </a:spcAft>
                      </a:pPr>
                      <a:r>
                        <a:rPr lang="de-DE" sz="1400" b="1" dirty="0">
                          <a:solidFill>
                            <a:schemeClr val="accent1">
                              <a:lumMod val="50000"/>
                            </a:schemeClr>
                          </a:solidFill>
                          <a:effectLst/>
                        </a:rPr>
                        <a:t>Gruppe 2 </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a:txBody>
                    <a:bodyPr/>
                    <a:lstStyle/>
                    <a:p>
                      <a:pPr>
                        <a:lnSpc>
                          <a:spcPct val="107000"/>
                        </a:lnSpc>
                        <a:spcAft>
                          <a:spcPts val="800"/>
                        </a:spcAft>
                      </a:pPr>
                      <a:r>
                        <a:rPr lang="de-DE" sz="1400" b="1" dirty="0">
                          <a:solidFill>
                            <a:schemeClr val="accent1">
                              <a:lumMod val="50000"/>
                            </a:schemeClr>
                          </a:solidFill>
                          <a:effectLst/>
                        </a:rPr>
                        <a:t>Belgien, Deutschland, Frankreich, Griechenland, Italien, Malta, Niederlande, Österreich, Portugal, Spanien, Zypern</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a:txBody>
                    <a:bodyPr/>
                    <a:lstStyle/>
                    <a:p>
                      <a:pPr algn="ctr">
                        <a:lnSpc>
                          <a:spcPct val="107000"/>
                        </a:lnSpc>
                        <a:spcAft>
                          <a:spcPts val="800"/>
                        </a:spcAft>
                      </a:pPr>
                      <a:r>
                        <a:rPr lang="de-DE" sz="1400" b="1" dirty="0" smtClean="0">
                          <a:solidFill>
                            <a:schemeClr val="accent1">
                              <a:lumMod val="50000"/>
                            </a:schemeClr>
                          </a:solidFill>
                          <a:effectLst/>
                        </a:rPr>
                        <a:t>540</a:t>
                      </a:r>
                      <a:r>
                        <a:rPr lang="de-DE" sz="1400" b="1" dirty="0">
                          <a:solidFill>
                            <a:schemeClr val="accent1">
                              <a:lumMod val="50000"/>
                            </a:schemeClr>
                          </a:solidFill>
                          <a:effectLst/>
                        </a:rPr>
                        <a:t>€/Monat</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vMerge="1">
                  <a:txBody>
                    <a:bodyPr/>
                    <a:lstStyle/>
                    <a:p>
                      <a:pPr algn="ctr">
                        <a:lnSpc>
                          <a:spcPct val="107000"/>
                        </a:lnSpc>
                        <a:spcAft>
                          <a:spcPts val="800"/>
                        </a:spcAft>
                      </a:pPr>
                      <a:r>
                        <a:rPr lang="de-DE" sz="1400" b="1" dirty="0">
                          <a:solidFill>
                            <a:schemeClr val="accent1">
                              <a:lumMod val="50000"/>
                            </a:schemeClr>
                          </a:solidFill>
                          <a:effectLst/>
                        </a:rPr>
                        <a:t>+ 105€</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vMerge="1">
                  <a:txBody>
                    <a:bodyPr/>
                    <a:lstStyle/>
                    <a:p>
                      <a:pPr algn="ctr">
                        <a:lnSpc>
                          <a:spcPct val="107000"/>
                        </a:lnSpc>
                        <a:spcAft>
                          <a:spcPts val="800"/>
                        </a:spcAft>
                      </a:pP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40000"/>
                        <a:lumOff val="60000"/>
                      </a:schemeClr>
                    </a:solidFill>
                  </a:tcPr>
                </a:tc>
                <a:tc vMerge="1">
                  <a:txBody>
                    <a:bodyPr/>
                    <a:lstStyle/>
                    <a:p>
                      <a:endParaRPr lang="de-DE"/>
                    </a:p>
                  </a:txBody>
                  <a:tcPr/>
                </a:tc>
                <a:extLst>
                  <a:ext uri="{0D108BD9-81ED-4DB2-BD59-A6C34878D82A}">
                    <a16:rowId xmlns:a16="http://schemas.microsoft.com/office/drawing/2014/main" val="2519040613"/>
                  </a:ext>
                </a:extLst>
              </a:tr>
              <a:tr h="1423647">
                <a:tc>
                  <a:txBody>
                    <a:bodyPr/>
                    <a:lstStyle/>
                    <a:p>
                      <a:pPr algn="ctr">
                        <a:lnSpc>
                          <a:spcPct val="107000"/>
                        </a:lnSpc>
                        <a:spcAft>
                          <a:spcPts val="800"/>
                        </a:spcAft>
                      </a:pPr>
                      <a:r>
                        <a:rPr lang="de-DE" sz="1400" b="1" dirty="0">
                          <a:solidFill>
                            <a:schemeClr val="accent1">
                              <a:lumMod val="50000"/>
                            </a:schemeClr>
                          </a:solidFill>
                          <a:effectLst/>
                        </a:rPr>
                        <a:t>Gruppe 3</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a:txBody>
                    <a:bodyPr/>
                    <a:lstStyle/>
                    <a:p>
                      <a:pPr>
                        <a:lnSpc>
                          <a:spcPct val="107000"/>
                        </a:lnSpc>
                        <a:spcAft>
                          <a:spcPts val="800"/>
                        </a:spcAft>
                      </a:pPr>
                      <a:r>
                        <a:rPr lang="de-DE" sz="1400" b="1" dirty="0">
                          <a:solidFill>
                            <a:schemeClr val="accent1">
                              <a:lumMod val="50000"/>
                            </a:schemeClr>
                          </a:solidFill>
                          <a:effectLst/>
                        </a:rPr>
                        <a:t>Bulgarien, Estland, Kroatien, Lettland, Litauen, Polen, Nordmazedonien, Rumänien, Serbien, Slowakei, Slowenien, Tschechien, Türkei, Ungarn</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a:txBody>
                    <a:bodyPr/>
                    <a:lstStyle/>
                    <a:p>
                      <a:pPr algn="ctr">
                        <a:lnSpc>
                          <a:spcPct val="107000"/>
                        </a:lnSpc>
                        <a:spcAft>
                          <a:spcPts val="800"/>
                        </a:spcAft>
                      </a:pPr>
                      <a:r>
                        <a:rPr lang="de-DE" sz="1400" b="1" dirty="0" smtClean="0">
                          <a:solidFill>
                            <a:schemeClr val="accent1">
                              <a:lumMod val="50000"/>
                            </a:schemeClr>
                          </a:solidFill>
                          <a:effectLst/>
                        </a:rPr>
                        <a:t>490</a:t>
                      </a:r>
                      <a:r>
                        <a:rPr lang="de-DE" sz="1400" b="1" dirty="0">
                          <a:solidFill>
                            <a:schemeClr val="accent1">
                              <a:lumMod val="50000"/>
                            </a:schemeClr>
                          </a:solidFill>
                          <a:effectLst/>
                        </a:rPr>
                        <a:t>€/Monat</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vMerge="1">
                  <a:txBody>
                    <a:bodyPr/>
                    <a:lstStyle/>
                    <a:p>
                      <a:pPr algn="ctr">
                        <a:lnSpc>
                          <a:spcPct val="107000"/>
                        </a:lnSpc>
                        <a:spcAft>
                          <a:spcPts val="800"/>
                        </a:spcAft>
                      </a:pPr>
                      <a:r>
                        <a:rPr lang="de-DE" sz="1400" b="1" dirty="0">
                          <a:solidFill>
                            <a:schemeClr val="accent1">
                              <a:lumMod val="50000"/>
                            </a:schemeClr>
                          </a:solidFill>
                          <a:effectLst/>
                        </a:rPr>
                        <a:t>+ 105€</a:t>
                      </a: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vMerge="1">
                  <a:txBody>
                    <a:bodyPr/>
                    <a:lstStyle/>
                    <a:p>
                      <a:pPr algn="ctr">
                        <a:lnSpc>
                          <a:spcPct val="107000"/>
                        </a:lnSpc>
                        <a:spcAft>
                          <a:spcPts val="800"/>
                        </a:spcAft>
                      </a:pPr>
                      <a:endParaRPr lang="de-DE"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8" marR="62198" marT="0" marB="0" anchor="ctr">
                    <a:solidFill>
                      <a:schemeClr val="accent1">
                        <a:lumMod val="20000"/>
                        <a:lumOff val="80000"/>
                      </a:schemeClr>
                    </a:solidFill>
                  </a:tcPr>
                </a:tc>
                <a:tc vMerge="1">
                  <a:txBody>
                    <a:bodyPr/>
                    <a:lstStyle/>
                    <a:p>
                      <a:endParaRPr lang="de-DE"/>
                    </a:p>
                  </a:txBody>
                  <a:tcPr/>
                </a:tc>
                <a:extLst>
                  <a:ext uri="{0D108BD9-81ED-4DB2-BD59-A6C34878D82A}">
                    <a16:rowId xmlns:a16="http://schemas.microsoft.com/office/drawing/2014/main" val="1432933425"/>
                  </a:ext>
                </a:extLst>
              </a:tr>
            </a:tbl>
          </a:graphicData>
        </a:graphic>
      </p:graphicFrame>
    </p:spTree>
    <p:extLst>
      <p:ext uri="{BB962C8B-B14F-4D97-AF65-F5344CB8AC3E}">
        <p14:creationId xmlns:p14="http://schemas.microsoft.com/office/powerpoint/2010/main" val="3039722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0A88-AC96-4F33-ACDD-DC8FA6BF3C4E}"/>
              </a:ext>
            </a:extLst>
          </p:cNvPr>
          <p:cNvSpPr>
            <a:spLocks noGrp="1"/>
          </p:cNvSpPr>
          <p:nvPr>
            <p:ph type="title"/>
          </p:nvPr>
        </p:nvSpPr>
        <p:spPr/>
        <p:txBody>
          <a:bodyPr/>
          <a:lstStyle/>
          <a:p>
            <a:r>
              <a:rPr lang="de-DE" dirty="0"/>
              <a:t>Weiterführende Informationen</a:t>
            </a:r>
            <a:br>
              <a:rPr lang="de-DE" dirty="0"/>
            </a:br>
            <a:endParaRPr lang="de-DE" dirty="0"/>
          </a:p>
        </p:txBody>
      </p:sp>
      <p:sp>
        <p:nvSpPr>
          <p:cNvPr id="3" name="Inhaltsplatzhalter 2">
            <a:extLst>
              <a:ext uri="{FF2B5EF4-FFF2-40B4-BE49-F238E27FC236}">
                <a16:creationId xmlns:a16="http://schemas.microsoft.com/office/drawing/2014/main" id="{EFAA15B2-1104-4EAC-A91A-C5E53F5AF5A3}"/>
              </a:ext>
            </a:extLst>
          </p:cNvPr>
          <p:cNvSpPr>
            <a:spLocks noGrp="1"/>
          </p:cNvSpPr>
          <p:nvPr>
            <p:ph idx="1"/>
          </p:nvPr>
        </p:nvSpPr>
        <p:spPr>
          <a:xfrm>
            <a:off x="838200" y="1798071"/>
            <a:ext cx="10515600" cy="1763149"/>
          </a:xfrm>
        </p:spPr>
        <p:txBody>
          <a:bodyPr/>
          <a:lstStyle/>
          <a:p>
            <a:r>
              <a:rPr lang="de-DE" sz="2000" b="0" dirty="0" smtClean="0">
                <a:solidFill>
                  <a:schemeClr val="accent1">
                    <a:lumMod val="75000"/>
                  </a:schemeClr>
                </a:solidFill>
                <a:latin typeface="Calibri" panose="020F0502020204030204" pitchFamily="34" charset="0"/>
                <a:cs typeface="Times New Roman" panose="02020603050405020304" pitchFamily="18" charset="0"/>
              </a:rPr>
              <a:t>Der gesamte Mobilitätsprozess wird erstmalig über Mobility Online abgewickelt</a:t>
            </a:r>
            <a:endParaRPr lang="de-DE" sz="2000" b="0" dirty="0">
              <a:solidFill>
                <a:schemeClr val="accent1">
                  <a:lumMod val="75000"/>
                </a:schemeClr>
              </a:solidFill>
              <a:latin typeface="Calibri" panose="020F0502020204030204" pitchFamily="34" charset="0"/>
              <a:cs typeface="Times New Roman" panose="02020603050405020304" pitchFamily="18" charset="0"/>
            </a:endParaRPr>
          </a:p>
          <a:p>
            <a:r>
              <a:rPr lang="de-DE" sz="2000" b="0" dirty="0" smtClean="0">
                <a:solidFill>
                  <a:schemeClr val="accent1">
                    <a:lumMod val="75000"/>
                  </a:schemeClr>
                </a:solidFill>
                <a:latin typeface="Calibri" panose="020F0502020204030204" pitchFamily="34" charset="0"/>
                <a:cs typeface="Times New Roman" panose="02020603050405020304" pitchFamily="18" charset="0"/>
              </a:rPr>
              <a:t>Sie werden in den kommenden Tagen in den jeweiligen Mobilitätsprozess verschoben (Erasmus, Global oder SEMP)</a:t>
            </a:r>
            <a:r>
              <a:rPr lang="de-DE" sz="2000" b="0" dirty="0">
                <a:solidFill>
                  <a:schemeClr val="accent1">
                    <a:lumMod val="75000"/>
                  </a:schemeClr>
                </a:solidFill>
                <a:latin typeface="Calibri" panose="020F0502020204030204" pitchFamily="34" charset="0"/>
                <a:cs typeface="Times New Roman" panose="02020603050405020304" pitchFamily="18" charset="0"/>
              </a:rPr>
              <a:t> </a:t>
            </a:r>
            <a:r>
              <a:rPr lang="de-DE" sz="2000" b="0" dirty="0" smtClean="0">
                <a:solidFill>
                  <a:schemeClr val="accent1">
                    <a:lumMod val="75000"/>
                  </a:schemeClr>
                </a:solidFill>
                <a:latin typeface="Calibri" panose="020F0502020204030204" pitchFamily="34" charset="0"/>
                <a:cs typeface="Times New Roman" panose="02020603050405020304" pitchFamily="18" charset="0"/>
                <a:sym typeface="Wingdings" panose="05000000000000000000" pitchFamily="2" charset="2"/>
              </a:rPr>
              <a:t> In Ihrem Account</a:t>
            </a:r>
            <a:r>
              <a:rPr lang="de-DE" sz="2000" b="0" dirty="0" smtClean="0">
                <a:solidFill>
                  <a:schemeClr val="accent1">
                    <a:lumMod val="75000"/>
                  </a:schemeClr>
                </a:solidFill>
                <a:latin typeface="Calibri" panose="020F0502020204030204" pitchFamily="34" charset="0"/>
                <a:cs typeface="Times New Roman" panose="02020603050405020304" pitchFamily="18" charset="0"/>
              </a:rPr>
              <a:t>, den Sie bereits für Ihre Bewerbung erstellt haben, wird Ihnen dann der jeweilige Workflow angezeigt </a:t>
            </a:r>
          </a:p>
          <a:p>
            <a:r>
              <a:rPr lang="de-DE" sz="2000" b="0" dirty="0" smtClean="0">
                <a:solidFill>
                  <a:schemeClr val="accent1">
                    <a:lumMod val="75000"/>
                  </a:schemeClr>
                </a:solidFill>
                <a:latin typeface="Calibri" panose="020F0502020204030204" pitchFamily="34" charset="0"/>
                <a:cs typeface="Times New Roman" panose="02020603050405020304" pitchFamily="18" charset="0"/>
              </a:rPr>
              <a:t>Bitte beachten Sie die gelben Hilfetexte, die bei einigen Schritten eingefügt wurden</a:t>
            </a:r>
            <a:endParaRPr lang="de-DE" sz="2000" b="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BDF4A0A5-317C-46A5-BA8F-AD5718F9B2AA}"/>
              </a:ext>
            </a:extLst>
          </p:cNvPr>
          <p:cNvSpPr>
            <a:spLocks noGrp="1"/>
          </p:cNvSpPr>
          <p:nvPr>
            <p:ph type="dt" sz="half" idx="10"/>
          </p:nvPr>
        </p:nvSpPr>
        <p:spPr/>
        <p:txBody>
          <a:bodyPr/>
          <a:lstStyle/>
          <a:p>
            <a:fld id="{A3300B15-71B3-2640-88D4-EAE915F51ABA}" type="datetime1">
              <a:rPr lang="de-DE" smtClean="0"/>
              <a:t>28.03.2024</a:t>
            </a:fld>
            <a:endParaRPr lang="de-DE" dirty="0"/>
          </a:p>
        </p:txBody>
      </p:sp>
      <p:sp>
        <p:nvSpPr>
          <p:cNvPr id="5" name="Fußzeilenplatzhalter 4">
            <a:extLst>
              <a:ext uri="{FF2B5EF4-FFF2-40B4-BE49-F238E27FC236}">
                <a16:creationId xmlns:a16="http://schemas.microsoft.com/office/drawing/2014/main" id="{7D4A99B7-BEDC-434A-AE55-F27FD70025A2}"/>
              </a:ext>
            </a:extLst>
          </p:cNvPr>
          <p:cNvSpPr>
            <a:spLocks noGrp="1"/>
          </p:cNvSpPr>
          <p:nvPr>
            <p:ph type="ftr" sz="quarter" idx="11"/>
          </p:nvPr>
        </p:nvSpPr>
        <p:spPr/>
        <p:txBody>
          <a:bodyPr/>
          <a:lstStyle/>
          <a:p>
            <a:endParaRPr lang="de-DE">
              <a:solidFill>
                <a:srgbClr val="6F6F6E"/>
              </a:solidFill>
            </a:endParaRPr>
          </a:p>
        </p:txBody>
      </p:sp>
      <p:sp>
        <p:nvSpPr>
          <p:cNvPr id="6" name="Foliennummernplatzhalter 5">
            <a:extLst>
              <a:ext uri="{FF2B5EF4-FFF2-40B4-BE49-F238E27FC236}">
                <a16:creationId xmlns:a16="http://schemas.microsoft.com/office/drawing/2014/main" id="{2B028BB8-F286-454B-9BC8-FF569049C597}"/>
              </a:ext>
            </a:extLst>
          </p:cNvPr>
          <p:cNvSpPr>
            <a:spLocks noGrp="1"/>
          </p:cNvSpPr>
          <p:nvPr>
            <p:ph type="sldNum" sz="quarter" idx="12"/>
          </p:nvPr>
        </p:nvSpPr>
        <p:spPr/>
        <p:txBody>
          <a:bodyPr/>
          <a:lstStyle/>
          <a:p>
            <a:fld id="{BBDAF7BE-D89C-6B49-BAC7-BAB901C4C797}" type="slidenum">
              <a:rPr lang="de-DE" smtClean="0"/>
              <a:pPr/>
              <a:t>25</a:t>
            </a:fld>
            <a:endParaRPr lang="de-DE" dirty="0"/>
          </a:p>
        </p:txBody>
      </p:sp>
      <p:sp>
        <p:nvSpPr>
          <p:cNvPr id="7" name="Textplatzhalter 6">
            <a:extLst>
              <a:ext uri="{FF2B5EF4-FFF2-40B4-BE49-F238E27FC236}">
                <a16:creationId xmlns:a16="http://schemas.microsoft.com/office/drawing/2014/main" id="{3A79EB2F-EC04-4204-81EF-F7C8CA1B8EE3}"/>
              </a:ext>
            </a:extLst>
          </p:cNvPr>
          <p:cNvSpPr>
            <a:spLocks noGrp="1"/>
          </p:cNvSpPr>
          <p:nvPr>
            <p:ph type="body" sz="quarter" idx="13"/>
          </p:nvPr>
        </p:nvSpPr>
        <p:spPr>
          <a:xfrm>
            <a:off x="838200" y="1439751"/>
            <a:ext cx="9368123" cy="358320"/>
          </a:xfrm>
        </p:spPr>
        <p:txBody>
          <a:body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Mobility Online</a:t>
            </a:r>
            <a:endParaRPr lang="de-DE" b="1" dirty="0">
              <a:solidFill>
                <a:schemeClr val="accent1">
                  <a:lumMod val="75000"/>
                </a:schemeClr>
              </a:solidFill>
              <a:latin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1869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0A88-AC96-4F33-ACDD-DC8FA6BF3C4E}"/>
              </a:ext>
            </a:extLst>
          </p:cNvPr>
          <p:cNvSpPr>
            <a:spLocks noGrp="1"/>
          </p:cNvSpPr>
          <p:nvPr>
            <p:ph type="title"/>
          </p:nvPr>
        </p:nvSpPr>
        <p:spPr/>
        <p:txBody>
          <a:bodyPr/>
          <a:lstStyle/>
          <a:p>
            <a:r>
              <a:rPr lang="de-DE" dirty="0"/>
              <a:t>Weiterführende Informationen</a:t>
            </a:r>
            <a:br>
              <a:rPr lang="de-DE" dirty="0"/>
            </a:br>
            <a:endParaRPr lang="de-DE" dirty="0"/>
          </a:p>
        </p:txBody>
      </p:sp>
      <p:sp>
        <p:nvSpPr>
          <p:cNvPr id="3" name="Inhaltsplatzhalter 2">
            <a:extLst>
              <a:ext uri="{FF2B5EF4-FFF2-40B4-BE49-F238E27FC236}">
                <a16:creationId xmlns:a16="http://schemas.microsoft.com/office/drawing/2014/main" id="{EFAA15B2-1104-4EAC-A91A-C5E53F5AF5A3}"/>
              </a:ext>
            </a:extLst>
          </p:cNvPr>
          <p:cNvSpPr>
            <a:spLocks noGrp="1"/>
          </p:cNvSpPr>
          <p:nvPr>
            <p:ph idx="1"/>
          </p:nvPr>
        </p:nvSpPr>
        <p:spPr>
          <a:xfrm>
            <a:off x="838200" y="1798071"/>
            <a:ext cx="10515600" cy="1763149"/>
          </a:xfrm>
        </p:spPr>
        <p:txBody>
          <a:bodyPr/>
          <a:lstStyle/>
          <a:p>
            <a:pPr marL="0" indent="0">
              <a:buNone/>
            </a:pPr>
            <a:r>
              <a:rPr lang="de-DE" sz="2000" b="0" dirty="0">
                <a:solidFill>
                  <a:schemeClr val="accent1">
                    <a:lumMod val="75000"/>
                  </a:schemeClr>
                </a:solidFill>
                <a:latin typeface="Calibri" panose="020F0502020204030204" pitchFamily="34" charset="0"/>
                <a:cs typeface="Times New Roman" panose="02020603050405020304" pitchFamily="18" charset="0"/>
              </a:rPr>
              <a:t>Auf der Intranet-Seite des IO finden </a:t>
            </a:r>
            <a:r>
              <a:rPr lang="de-DE" sz="2000" b="0" dirty="0" smtClean="0">
                <a:solidFill>
                  <a:schemeClr val="accent1">
                    <a:lumMod val="75000"/>
                  </a:schemeClr>
                </a:solidFill>
                <a:latin typeface="Calibri" panose="020F0502020204030204" pitchFamily="34" charset="0"/>
                <a:cs typeface="Times New Roman" panose="02020603050405020304" pitchFamily="18" charset="0"/>
              </a:rPr>
              <a:t>Sie u.a.:</a:t>
            </a:r>
            <a:endParaRPr lang="de-DE" sz="2000" b="0" dirty="0">
              <a:solidFill>
                <a:schemeClr val="accent1">
                  <a:lumMod val="75000"/>
                </a:schemeClr>
              </a:solidFill>
              <a:latin typeface="Calibri" panose="020F0502020204030204" pitchFamily="34" charset="0"/>
              <a:cs typeface="Times New Roman" panose="02020603050405020304" pitchFamily="18" charset="0"/>
            </a:endParaRPr>
          </a:p>
          <a:p>
            <a:r>
              <a:rPr lang="de-DE" sz="2000" b="0" dirty="0">
                <a:solidFill>
                  <a:schemeClr val="accent1">
                    <a:lumMod val="75000"/>
                  </a:schemeClr>
                </a:solidFill>
                <a:latin typeface="Calibri" panose="020F0502020204030204" pitchFamily="34" charset="0"/>
                <a:cs typeface="Times New Roman" panose="02020603050405020304" pitchFamily="18" charset="0"/>
              </a:rPr>
              <a:t>unseren Outgoing Guide mit allen wichtigen Informationen zu Ihrem Auslandsaufenthalt</a:t>
            </a:r>
          </a:p>
          <a:p>
            <a:r>
              <a:rPr lang="de-DE" sz="2000" b="0" dirty="0">
                <a:solidFill>
                  <a:schemeClr val="accent1">
                    <a:lumMod val="75000"/>
                  </a:schemeClr>
                </a:solidFill>
                <a:latin typeface="Calibri" panose="020F0502020204030204" pitchFamily="34" charset="0"/>
                <a:cs typeface="Times New Roman" panose="02020603050405020304" pitchFamily="18" charset="0"/>
              </a:rPr>
              <a:t>unseren Flow Chart, der Sie Schritt für Schritt durch den Mobilitätsprozess </a:t>
            </a:r>
            <a:r>
              <a:rPr lang="de-DE" sz="2000" b="0" dirty="0" smtClean="0">
                <a:solidFill>
                  <a:schemeClr val="accent1">
                    <a:lumMod val="75000"/>
                  </a:schemeClr>
                </a:solidFill>
                <a:latin typeface="Calibri" panose="020F0502020204030204" pitchFamily="34" charset="0"/>
                <a:cs typeface="Times New Roman" panose="02020603050405020304" pitchFamily="18" charset="0"/>
              </a:rPr>
              <a:t>führt</a:t>
            </a:r>
          </a:p>
          <a:p>
            <a:r>
              <a:rPr lang="de-DE" sz="2000" b="0" dirty="0" smtClean="0">
                <a:solidFill>
                  <a:schemeClr val="accent1">
                    <a:lumMod val="75000"/>
                  </a:schemeClr>
                </a:solidFill>
                <a:latin typeface="Calibri" panose="020F0502020204030204" pitchFamily="34" charset="0"/>
                <a:cs typeface="Times New Roman" panose="02020603050405020304" pitchFamily="18" charset="0"/>
              </a:rPr>
              <a:t>eine Notenumrechnungstabelle</a:t>
            </a:r>
          </a:p>
          <a:p>
            <a:r>
              <a:rPr lang="de-DE" sz="2000" b="0" dirty="0" smtClean="0">
                <a:solidFill>
                  <a:schemeClr val="accent1">
                    <a:lumMod val="75000"/>
                  </a:schemeClr>
                </a:solidFill>
                <a:latin typeface="Calibri" panose="020F0502020204030204" pitchFamily="34" charset="0"/>
                <a:cs typeface="Times New Roman" panose="02020603050405020304" pitchFamily="18" charset="0"/>
              </a:rPr>
              <a:t>OLA Guide</a:t>
            </a:r>
            <a:endParaRPr lang="de-DE" sz="2000" b="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BDF4A0A5-317C-46A5-BA8F-AD5718F9B2AA}"/>
              </a:ext>
            </a:extLst>
          </p:cNvPr>
          <p:cNvSpPr>
            <a:spLocks noGrp="1"/>
          </p:cNvSpPr>
          <p:nvPr>
            <p:ph type="dt" sz="half" idx="10"/>
          </p:nvPr>
        </p:nvSpPr>
        <p:spPr/>
        <p:txBody>
          <a:bodyPr/>
          <a:lstStyle/>
          <a:p>
            <a:fld id="{A3300B15-71B3-2640-88D4-EAE915F51ABA}" type="datetime1">
              <a:rPr lang="de-DE" smtClean="0"/>
              <a:t>28.03.2024</a:t>
            </a:fld>
            <a:endParaRPr lang="de-DE" dirty="0"/>
          </a:p>
        </p:txBody>
      </p:sp>
      <p:sp>
        <p:nvSpPr>
          <p:cNvPr id="5" name="Fußzeilenplatzhalter 4">
            <a:extLst>
              <a:ext uri="{FF2B5EF4-FFF2-40B4-BE49-F238E27FC236}">
                <a16:creationId xmlns:a16="http://schemas.microsoft.com/office/drawing/2014/main" id="{7D4A99B7-BEDC-434A-AE55-F27FD70025A2}"/>
              </a:ext>
            </a:extLst>
          </p:cNvPr>
          <p:cNvSpPr>
            <a:spLocks noGrp="1"/>
          </p:cNvSpPr>
          <p:nvPr>
            <p:ph type="ftr" sz="quarter" idx="11"/>
          </p:nvPr>
        </p:nvSpPr>
        <p:spPr/>
        <p:txBody>
          <a:bodyPr/>
          <a:lstStyle/>
          <a:p>
            <a:endParaRPr lang="de-DE">
              <a:solidFill>
                <a:srgbClr val="6F6F6E"/>
              </a:solidFill>
            </a:endParaRPr>
          </a:p>
        </p:txBody>
      </p:sp>
      <p:sp>
        <p:nvSpPr>
          <p:cNvPr id="6" name="Foliennummernplatzhalter 5">
            <a:extLst>
              <a:ext uri="{FF2B5EF4-FFF2-40B4-BE49-F238E27FC236}">
                <a16:creationId xmlns:a16="http://schemas.microsoft.com/office/drawing/2014/main" id="{2B028BB8-F286-454B-9BC8-FF569049C597}"/>
              </a:ext>
            </a:extLst>
          </p:cNvPr>
          <p:cNvSpPr>
            <a:spLocks noGrp="1"/>
          </p:cNvSpPr>
          <p:nvPr>
            <p:ph type="sldNum" sz="quarter" idx="12"/>
          </p:nvPr>
        </p:nvSpPr>
        <p:spPr/>
        <p:txBody>
          <a:bodyPr/>
          <a:lstStyle/>
          <a:p>
            <a:fld id="{BBDAF7BE-D89C-6B49-BAC7-BAB901C4C797}" type="slidenum">
              <a:rPr lang="de-DE" smtClean="0"/>
              <a:pPr/>
              <a:t>26</a:t>
            </a:fld>
            <a:endParaRPr lang="de-DE" dirty="0"/>
          </a:p>
        </p:txBody>
      </p:sp>
      <p:sp>
        <p:nvSpPr>
          <p:cNvPr id="7" name="Textplatzhalter 6">
            <a:extLst>
              <a:ext uri="{FF2B5EF4-FFF2-40B4-BE49-F238E27FC236}">
                <a16:creationId xmlns:a16="http://schemas.microsoft.com/office/drawing/2014/main" id="{3A79EB2F-EC04-4204-81EF-F7C8CA1B8EE3}"/>
              </a:ext>
            </a:extLst>
          </p:cNvPr>
          <p:cNvSpPr>
            <a:spLocks noGrp="1"/>
          </p:cNvSpPr>
          <p:nvPr>
            <p:ph type="body" sz="quarter" idx="13"/>
          </p:nvPr>
        </p:nvSpPr>
        <p:spPr>
          <a:xfrm>
            <a:off x="838200" y="1439751"/>
            <a:ext cx="9368123" cy="358320"/>
          </a:xfrm>
        </p:spPr>
        <p:txBody>
          <a:body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Intranet</a:t>
            </a:r>
            <a:endParaRPr lang="de-DE" b="1" dirty="0">
              <a:solidFill>
                <a:schemeClr val="accent1">
                  <a:lumMod val="75000"/>
                </a:schemeClr>
              </a:solidFill>
              <a:latin typeface="Calibri" panose="020F0502020204030204" pitchFamily="34" charset="0"/>
              <a:cs typeface="Times New Roman" panose="02020603050405020304" pitchFamily="18" charset="0"/>
            </a:endParaRPr>
          </a:p>
          <a:p>
            <a:endParaRPr lang="de-DE" dirty="0"/>
          </a:p>
        </p:txBody>
      </p:sp>
      <p:sp>
        <p:nvSpPr>
          <p:cNvPr id="8" name="Inhaltsplatzhalter 2">
            <a:extLst>
              <a:ext uri="{FF2B5EF4-FFF2-40B4-BE49-F238E27FC236}">
                <a16:creationId xmlns:a16="http://schemas.microsoft.com/office/drawing/2014/main" id="{EFAA15B2-1104-4EAC-A91A-C5E53F5AF5A3}"/>
              </a:ext>
            </a:extLst>
          </p:cNvPr>
          <p:cNvSpPr txBox="1">
            <a:spLocks/>
          </p:cNvSpPr>
          <p:nvPr/>
        </p:nvSpPr>
        <p:spPr>
          <a:xfrm>
            <a:off x="838200" y="4356363"/>
            <a:ext cx="10515600" cy="1763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6F6F6E"/>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rgbClr val="6F6F6E"/>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rgbClr val="6F6F6E"/>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rgbClr val="6F6F6E"/>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rgbClr val="6F6F6E"/>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0" dirty="0" smtClean="0">
                <a:solidFill>
                  <a:schemeClr val="accent1">
                    <a:lumMod val="75000"/>
                  </a:schemeClr>
                </a:solidFill>
                <a:latin typeface="Calibri" panose="020F0502020204030204" pitchFamily="34" charset="0"/>
                <a:cs typeface="Times New Roman" panose="02020603050405020304" pitchFamily="18" charset="0"/>
              </a:rPr>
              <a:t>Studierende berichten von Ihrem Auslandsaufenthalt. Beiträge werden auf dem IO und UW/H Instagram Account geteilt – Rundmail folgt</a:t>
            </a:r>
            <a:endParaRPr lang="de-DE" sz="2000" b="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9" name="Textplatzhalter 6">
            <a:extLst>
              <a:ext uri="{FF2B5EF4-FFF2-40B4-BE49-F238E27FC236}">
                <a16:creationId xmlns:a16="http://schemas.microsoft.com/office/drawing/2014/main" id="{3A79EB2F-EC04-4204-81EF-F7C8CA1B8EE3}"/>
              </a:ext>
            </a:extLst>
          </p:cNvPr>
          <p:cNvSpPr txBox="1">
            <a:spLocks/>
          </p:cNvSpPr>
          <p:nvPr/>
        </p:nvSpPr>
        <p:spPr>
          <a:xfrm>
            <a:off x="838200" y="3998043"/>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solidFill>
                  <a:schemeClr val="accent1">
                    <a:lumMod val="75000"/>
                  </a:schemeClr>
                </a:solidFill>
                <a:latin typeface="Calibri" panose="020F0502020204030204" pitchFamily="34" charset="0"/>
                <a:cs typeface="Times New Roman" panose="02020603050405020304" pitchFamily="18" charset="0"/>
              </a:rPr>
              <a:t>Instagram </a:t>
            </a:r>
            <a:r>
              <a:rPr lang="de-DE" b="1" dirty="0" smtClean="0">
                <a:solidFill>
                  <a:schemeClr val="accent1">
                    <a:lumMod val="75000"/>
                  </a:schemeClr>
                </a:solidFill>
                <a:latin typeface="Calibri" panose="020F0502020204030204" pitchFamily="34" charset="0"/>
                <a:cs typeface="Times New Roman" panose="02020603050405020304" pitchFamily="18" charset="0"/>
              </a:rPr>
              <a:t>Kampagne „Post aus…“</a:t>
            </a:r>
            <a:endParaRPr lang="de-DE" b="1" dirty="0">
              <a:solidFill>
                <a:schemeClr val="accent1">
                  <a:lumMod val="7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101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4CCFF-DE7C-4BB5-823A-623198968F96}"/>
              </a:ext>
            </a:extLst>
          </p:cNvPr>
          <p:cNvSpPr>
            <a:spLocks noGrp="1"/>
          </p:cNvSpPr>
          <p:nvPr>
            <p:ph type="title"/>
          </p:nvPr>
        </p:nvSpPr>
        <p:spPr>
          <a:xfrm>
            <a:off x="838198" y="2043727"/>
            <a:ext cx="10657115" cy="977467"/>
          </a:xfrm>
        </p:spPr>
        <p:txBody>
          <a:bodyPr/>
          <a:lstStyle/>
          <a:p>
            <a:r>
              <a:rPr lang="de-DE" dirty="0"/>
              <a:t>Wir danken für Ihre Aufmerksamkeit und wünschen Ihnen ein unvergessliches Auslandserlebnis</a:t>
            </a:r>
          </a:p>
        </p:txBody>
      </p:sp>
    </p:spTree>
    <p:extLst>
      <p:ext uri="{BB962C8B-B14F-4D97-AF65-F5344CB8AC3E}">
        <p14:creationId xmlns:p14="http://schemas.microsoft.com/office/powerpoint/2010/main" val="3001999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74A80F7-4763-C44D-A048-DE8E2C70EB8F}"/>
              </a:ext>
            </a:extLst>
          </p:cNvPr>
          <p:cNvSpPr>
            <a:spLocks noGrp="1"/>
          </p:cNvSpPr>
          <p:nvPr>
            <p:ph type="title"/>
          </p:nvPr>
        </p:nvSpPr>
        <p:spPr/>
        <p:txBody>
          <a:bodyPr/>
          <a:lstStyle/>
          <a:p>
            <a:r>
              <a:rPr lang="de-DE" dirty="0"/>
              <a:t>Vor Mobilitätsantritt</a:t>
            </a:r>
          </a:p>
        </p:txBody>
      </p:sp>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3</a:t>
            </a:fld>
            <a:endParaRPr lang="de-DE" dirty="0"/>
          </a:p>
        </p:txBody>
      </p:sp>
      <p:grpSp>
        <p:nvGrpSpPr>
          <p:cNvPr id="30" name="Gruppieren 29">
            <a:extLst>
              <a:ext uri="{FF2B5EF4-FFF2-40B4-BE49-F238E27FC236}">
                <a16:creationId xmlns:a16="http://schemas.microsoft.com/office/drawing/2014/main" id="{F99A2EAF-6AAC-4ED9-94CC-780B44331198}"/>
              </a:ext>
            </a:extLst>
          </p:cNvPr>
          <p:cNvGrpSpPr/>
          <p:nvPr/>
        </p:nvGrpSpPr>
        <p:grpSpPr>
          <a:xfrm>
            <a:off x="838200" y="1825625"/>
            <a:ext cx="10515600" cy="1603375"/>
            <a:chOff x="838200" y="1825625"/>
            <a:chExt cx="10515600" cy="1603375"/>
          </a:xfrm>
        </p:grpSpPr>
        <p:sp>
          <p:nvSpPr>
            <p:cNvPr id="13" name="Rechteck: abgerundete Ecken 12">
              <a:extLst>
                <a:ext uri="{FF2B5EF4-FFF2-40B4-BE49-F238E27FC236}">
                  <a16:creationId xmlns:a16="http://schemas.microsoft.com/office/drawing/2014/main" id="{89A01D79-6676-4989-BCAD-836A350F4FB3}"/>
                </a:ext>
              </a:extLst>
            </p:cNvPr>
            <p:cNvSpPr/>
            <p:nvPr/>
          </p:nvSpPr>
          <p:spPr>
            <a:xfrm>
              <a:off x="838200" y="1825625"/>
              <a:ext cx="10515600" cy="57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Schritt 1: Nominierung</a:t>
              </a:r>
            </a:p>
          </p:txBody>
        </p:sp>
        <p:sp>
          <p:nvSpPr>
            <p:cNvPr id="14" name="Rechteck: abgerundete Ecken 13">
              <a:extLst>
                <a:ext uri="{FF2B5EF4-FFF2-40B4-BE49-F238E27FC236}">
                  <a16:creationId xmlns:a16="http://schemas.microsoft.com/office/drawing/2014/main" id="{FD10C983-75CE-44A5-8809-B411948239BD}"/>
                </a:ext>
              </a:extLst>
            </p:cNvPr>
            <p:cNvSpPr/>
            <p:nvPr/>
          </p:nvSpPr>
          <p:spPr>
            <a:xfrm>
              <a:off x="838200" y="2402377"/>
              <a:ext cx="10515600" cy="1026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accent1">
                      <a:lumMod val="75000"/>
                    </a:schemeClr>
                  </a:solidFill>
                </a:rPr>
                <a:t>Das International Office nominiert Sie an der </a:t>
              </a:r>
              <a:r>
                <a:rPr lang="de-DE" dirty="0" smtClean="0">
                  <a:solidFill>
                    <a:schemeClr val="accent1">
                      <a:lumMod val="75000"/>
                    </a:schemeClr>
                  </a:solidFill>
                </a:rPr>
                <a:t>Gasthochschule</a:t>
              </a:r>
              <a:endParaRPr lang="de-DE" dirty="0">
                <a:solidFill>
                  <a:schemeClr val="accent1">
                    <a:lumMod val="75000"/>
                  </a:schemeClr>
                </a:solidFill>
              </a:endParaRPr>
            </a:p>
            <a:p>
              <a:pPr marL="285750" indent="-285750">
                <a:buFont typeface="Arial" panose="020B0604020202020204" pitchFamily="34" charset="0"/>
                <a:buChar char="•"/>
              </a:pPr>
              <a:r>
                <a:rPr lang="de-DE"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Erst die positive Bestätigung durch die </a:t>
              </a:r>
              <a:r>
                <a:rPr lang="de-D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Gast</a:t>
              </a:r>
              <a:r>
                <a:rPr lang="de-DE" sz="1800" dirty="0" smtClean="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hochschule </a:t>
              </a:r>
              <a:r>
                <a:rPr lang="de-DE"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ist die offizielle Zusage für den Aufenthalt</a:t>
              </a:r>
            </a:p>
            <a:p>
              <a:pPr marL="285750" indent="-285750">
                <a:buFont typeface="Arial" panose="020B0604020202020204" pitchFamily="34" charset="0"/>
                <a:buChar char="•"/>
              </a:pPr>
              <a:r>
                <a:rPr lang="de-D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Die Nominierungs- und Bewerbungsfristen variieren je nach </a:t>
              </a:r>
              <a:r>
                <a:rPr lang="de-D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Gasthochschule</a:t>
              </a:r>
              <a:endParaRPr lang="de-DE"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 name="Gruppieren 30">
            <a:extLst>
              <a:ext uri="{FF2B5EF4-FFF2-40B4-BE49-F238E27FC236}">
                <a16:creationId xmlns:a16="http://schemas.microsoft.com/office/drawing/2014/main" id="{1538F55D-57C2-41C7-B3F8-EE5A57AAE7DD}"/>
              </a:ext>
            </a:extLst>
          </p:cNvPr>
          <p:cNvGrpSpPr/>
          <p:nvPr/>
        </p:nvGrpSpPr>
        <p:grpSpPr>
          <a:xfrm>
            <a:off x="838200" y="4014699"/>
            <a:ext cx="10515600" cy="1540527"/>
            <a:chOff x="838200" y="4014699"/>
            <a:chExt cx="10515600" cy="1540527"/>
          </a:xfrm>
        </p:grpSpPr>
        <p:sp>
          <p:nvSpPr>
            <p:cNvPr id="27" name="Rechteck: abgerundete Ecken 26">
              <a:extLst>
                <a:ext uri="{FF2B5EF4-FFF2-40B4-BE49-F238E27FC236}">
                  <a16:creationId xmlns:a16="http://schemas.microsoft.com/office/drawing/2014/main" id="{C1C0B43E-4189-4DB5-98D5-E12E8E6CEEC6}"/>
                </a:ext>
              </a:extLst>
            </p:cNvPr>
            <p:cNvSpPr/>
            <p:nvPr/>
          </p:nvSpPr>
          <p:spPr>
            <a:xfrm>
              <a:off x="838200" y="4014699"/>
              <a:ext cx="10515600" cy="5767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Schritt 2: Kontaktaufnahme durch </a:t>
              </a:r>
              <a:r>
                <a:rPr lang="de-DE" b="1" dirty="0" smtClean="0"/>
                <a:t>Gasthochschule</a:t>
              </a:r>
              <a:endParaRPr lang="de-DE" b="1" dirty="0"/>
            </a:p>
          </p:txBody>
        </p:sp>
        <p:sp>
          <p:nvSpPr>
            <p:cNvPr id="28" name="Rechteck: abgerundete Ecken 27">
              <a:extLst>
                <a:ext uri="{FF2B5EF4-FFF2-40B4-BE49-F238E27FC236}">
                  <a16:creationId xmlns:a16="http://schemas.microsoft.com/office/drawing/2014/main" id="{0BFDCF4B-14B0-4810-A2E0-93F54808EB6D}"/>
                </a:ext>
              </a:extLst>
            </p:cNvPr>
            <p:cNvSpPr/>
            <p:nvPr/>
          </p:nvSpPr>
          <p:spPr>
            <a:xfrm>
              <a:off x="838200" y="4581745"/>
              <a:ext cx="10515600" cy="973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solidFill>
                    <a:schemeClr val="accent1">
                      <a:lumMod val="75000"/>
                    </a:schemeClr>
                  </a:solidFill>
                </a:rPr>
                <a:t>Die </a:t>
              </a:r>
              <a:r>
                <a:rPr lang="de-DE" dirty="0" smtClean="0">
                  <a:solidFill>
                    <a:schemeClr val="accent1">
                      <a:lumMod val="75000"/>
                    </a:schemeClr>
                  </a:solidFill>
                </a:rPr>
                <a:t>Gasthochschule </a:t>
              </a:r>
              <a:r>
                <a:rPr lang="de-DE" dirty="0">
                  <a:solidFill>
                    <a:schemeClr val="accent1">
                      <a:lumMod val="75000"/>
                    </a:schemeClr>
                  </a:solidFill>
                </a:rPr>
                <a:t>kontaktiert Sie und teilt Ihnen mit, welche Unterlagen Sie bis zu welchem Datum einreichen </a:t>
              </a:r>
              <a:r>
                <a:rPr lang="de-DE" dirty="0" smtClean="0">
                  <a:solidFill>
                    <a:schemeClr val="accent1">
                      <a:lumMod val="75000"/>
                    </a:schemeClr>
                  </a:solidFill>
                </a:rPr>
                <a:t>müssen </a:t>
              </a:r>
              <a:r>
                <a:rPr lang="de-DE" dirty="0" smtClean="0">
                  <a:solidFill>
                    <a:schemeClr val="accent1">
                      <a:lumMod val="75000"/>
                    </a:schemeClr>
                  </a:solidFill>
                  <a:sym typeface="Wingdings" panose="05000000000000000000" pitchFamily="2" charset="2"/>
                </a:rPr>
                <a:t> </a:t>
              </a:r>
              <a:r>
                <a:rPr lang="de-DE" b="1" dirty="0" smtClean="0">
                  <a:solidFill>
                    <a:schemeClr val="accent1">
                      <a:lumMod val="75000"/>
                    </a:schemeClr>
                  </a:solidFill>
                </a:rPr>
                <a:t>Eine </a:t>
              </a:r>
              <a:r>
                <a:rPr lang="de-DE" b="1" dirty="0">
                  <a:solidFill>
                    <a:schemeClr val="accent1">
                      <a:lumMod val="75000"/>
                    </a:schemeClr>
                  </a:solidFill>
                </a:rPr>
                <a:t>Nichteinhaltung der Frist kann zu einer Absage </a:t>
              </a:r>
              <a:r>
                <a:rPr lang="de-DE" b="1" dirty="0" smtClean="0">
                  <a:solidFill>
                    <a:schemeClr val="accent1">
                      <a:lumMod val="75000"/>
                    </a:schemeClr>
                  </a:solidFill>
                </a:rPr>
                <a:t>führen</a:t>
              </a:r>
            </a:p>
            <a:p>
              <a:pPr marL="285750" indent="-285750">
                <a:buFont typeface="Arial" panose="020B0604020202020204" pitchFamily="34" charset="0"/>
                <a:buChar char="•"/>
              </a:pPr>
              <a:r>
                <a:rPr lang="de-DE" dirty="0" smtClean="0">
                  <a:solidFill>
                    <a:schemeClr val="accent1">
                      <a:lumMod val="75000"/>
                    </a:schemeClr>
                  </a:solidFill>
                </a:rPr>
                <a:t>Die Gasthochschule informiert </a:t>
              </a:r>
              <a:r>
                <a:rPr lang="de-DE" dirty="0">
                  <a:solidFill>
                    <a:schemeClr val="accent1">
                      <a:lumMod val="75000"/>
                    </a:schemeClr>
                  </a:solidFill>
                </a:rPr>
                <a:t>Sie über das </a:t>
              </a:r>
              <a:r>
                <a:rPr lang="de-DE" dirty="0" smtClean="0">
                  <a:solidFill>
                    <a:schemeClr val="accent1">
                      <a:lumMod val="75000"/>
                    </a:schemeClr>
                  </a:solidFill>
                </a:rPr>
                <a:t>Kursangebot</a:t>
              </a:r>
              <a:endParaRPr lang="de-DE" dirty="0">
                <a:solidFill>
                  <a:schemeClr val="accent1">
                    <a:lumMod val="75000"/>
                  </a:schemeClr>
                </a:solidFill>
              </a:endParaRPr>
            </a:p>
          </p:txBody>
        </p:sp>
      </p:grpSp>
      <p:sp>
        <p:nvSpPr>
          <p:cNvPr id="29" name="Pfeil: nach unten 28">
            <a:extLst>
              <a:ext uri="{FF2B5EF4-FFF2-40B4-BE49-F238E27FC236}">
                <a16:creationId xmlns:a16="http://schemas.microsoft.com/office/drawing/2014/main" id="{552137FB-E9CA-4C1B-8457-AF19E18531ED}"/>
              </a:ext>
            </a:extLst>
          </p:cNvPr>
          <p:cNvSpPr/>
          <p:nvPr/>
        </p:nvSpPr>
        <p:spPr>
          <a:xfrm>
            <a:off x="5985415" y="3498594"/>
            <a:ext cx="221169" cy="446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a:xfrm>
            <a:off x="838200" y="1016527"/>
            <a:ext cx="9368123" cy="358320"/>
          </a:xfrm>
        </p:spPr>
        <p:txBody>
          <a:bodyPr/>
          <a:lstStyle/>
          <a:p>
            <a:r>
              <a:rPr lang="de-DE" b="1" dirty="0"/>
              <a:t>Nominierung und Bewerbung an der </a:t>
            </a:r>
            <a:r>
              <a:rPr lang="de-DE" b="1" dirty="0" smtClean="0"/>
              <a:t>Gasthochschule </a:t>
            </a:r>
            <a:endParaRPr lang="de-DE" b="1" dirty="0"/>
          </a:p>
        </p:txBody>
      </p:sp>
    </p:spTree>
    <p:extLst>
      <p:ext uri="{BB962C8B-B14F-4D97-AF65-F5344CB8AC3E}">
        <p14:creationId xmlns:p14="http://schemas.microsoft.com/office/powerpoint/2010/main" val="4197353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4</a:t>
            </a:fld>
            <a:endParaRPr lang="de-DE"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34996"/>
            <a:ext cx="10515600" cy="1754326"/>
          </a:xfrm>
          <a:prstGeom prst="rect">
            <a:avLst/>
          </a:prstGeom>
          <a:noFill/>
        </p:spPr>
        <p:txBody>
          <a:bodyPr wrap="square" rtlCol="0">
            <a:spAutoFit/>
          </a:bodyPr>
          <a:lstStyle/>
          <a:p>
            <a:pPr marL="285750" indent="-285750">
              <a:buFont typeface="Arial" panose="020B0604020202020204" pitchFamily="34" charset="0"/>
              <a:buChar char="•"/>
            </a:pPr>
            <a:r>
              <a:rPr lang="de-DE" dirty="0" smtClean="0">
                <a:solidFill>
                  <a:schemeClr val="accent1">
                    <a:lumMod val="75000"/>
                  </a:schemeClr>
                </a:solidFill>
                <a:latin typeface="Calibri" panose="020F0502020204030204" pitchFamily="34" charset="0"/>
                <a:cs typeface="Times New Roman" panose="02020603050405020304" pitchFamily="18" charset="0"/>
              </a:rPr>
              <a:t>3 </a:t>
            </a:r>
            <a:r>
              <a:rPr lang="de-DE" dirty="0">
                <a:solidFill>
                  <a:schemeClr val="accent1">
                    <a:lumMod val="75000"/>
                  </a:schemeClr>
                </a:solidFill>
                <a:latin typeface="Calibri" panose="020F0502020204030204" pitchFamily="34" charset="0"/>
                <a:cs typeface="Times New Roman" panose="02020603050405020304" pitchFamily="18" charset="0"/>
              </a:rPr>
              <a:t>Bereiche</a:t>
            </a:r>
            <a:br>
              <a:rPr lang="de-DE" dirty="0">
                <a:solidFill>
                  <a:schemeClr val="accent1">
                    <a:lumMod val="75000"/>
                  </a:schemeClr>
                </a:solidFill>
                <a:latin typeface="Calibri" panose="020F0502020204030204" pitchFamily="34" charset="0"/>
                <a:cs typeface="Times New Roman" panose="02020603050405020304" pitchFamily="18" charset="0"/>
              </a:rPr>
            </a:br>
            <a:r>
              <a:rPr lang="de-DE" dirty="0" err="1">
                <a:solidFill>
                  <a:srgbClr val="00B050"/>
                </a:solidFill>
                <a:latin typeface="Calibri" panose="020F0502020204030204" pitchFamily="34" charset="0"/>
                <a:cs typeface="Times New Roman" panose="02020603050405020304" pitchFamily="18" charset="0"/>
              </a:rPr>
              <a:t>Before</a:t>
            </a:r>
            <a:r>
              <a:rPr lang="de-DE" dirty="0">
                <a:solidFill>
                  <a:srgbClr val="00B050"/>
                </a:solidFill>
                <a:latin typeface="Calibri" panose="020F0502020204030204" pitchFamily="34" charset="0"/>
                <a:cs typeface="Times New Roman" panose="02020603050405020304" pitchFamily="18" charset="0"/>
              </a:rPr>
              <a:t> </a:t>
            </a:r>
            <a:r>
              <a:rPr lang="de-DE" dirty="0" err="1">
                <a:solidFill>
                  <a:srgbClr val="00B050"/>
                </a:solidFill>
                <a:latin typeface="Calibri" panose="020F0502020204030204" pitchFamily="34" charset="0"/>
                <a:cs typeface="Times New Roman" panose="02020603050405020304" pitchFamily="18" charset="0"/>
              </a:rPr>
              <a:t>the</a:t>
            </a:r>
            <a:r>
              <a:rPr lang="de-DE" dirty="0">
                <a:solidFill>
                  <a:srgbClr val="00B050"/>
                </a:solidFill>
                <a:latin typeface="Calibri" panose="020F0502020204030204" pitchFamily="34" charset="0"/>
                <a:cs typeface="Times New Roman" panose="02020603050405020304" pitchFamily="18" charset="0"/>
              </a:rPr>
              <a:t> </a:t>
            </a:r>
            <a:r>
              <a:rPr lang="de-DE" dirty="0" err="1">
                <a:solidFill>
                  <a:srgbClr val="00B050"/>
                </a:solidFill>
                <a:latin typeface="Calibri" panose="020F0502020204030204" pitchFamily="34" charset="0"/>
                <a:cs typeface="Times New Roman" panose="02020603050405020304" pitchFamily="18" charset="0"/>
              </a:rPr>
              <a:t>mobility</a:t>
            </a:r>
            <a:r>
              <a:rPr lang="de-DE" dirty="0">
                <a:solidFill>
                  <a:schemeClr val="accent1">
                    <a:lumMod val="75000"/>
                  </a:schemeClr>
                </a:solidFill>
                <a:latin typeface="Calibri" panose="020F0502020204030204" pitchFamily="34" charset="0"/>
                <a:cs typeface="Times New Roman" panose="02020603050405020304" pitchFamily="18" charset="0"/>
              </a:rPr>
              <a:t>: ist vor Mobilitätsantritt auszufüllen und von Studierenden, Heimat- und </a:t>
            </a:r>
            <a:r>
              <a:rPr lang="de-DE" dirty="0" smtClean="0">
                <a:solidFill>
                  <a:schemeClr val="accent1">
                    <a:lumMod val="75000"/>
                  </a:schemeClr>
                </a:solidFill>
                <a:latin typeface="Calibri" panose="020F0502020204030204" pitchFamily="34" charset="0"/>
                <a:cs typeface="Times New Roman" panose="02020603050405020304" pitchFamily="18" charset="0"/>
              </a:rPr>
              <a:t>Gasthochschule </a:t>
            </a:r>
            <a:r>
              <a:rPr lang="de-DE" dirty="0">
                <a:solidFill>
                  <a:schemeClr val="accent1">
                    <a:lumMod val="75000"/>
                  </a:schemeClr>
                </a:solidFill>
                <a:latin typeface="Calibri" panose="020F0502020204030204" pitchFamily="34" charset="0"/>
                <a:cs typeface="Times New Roman" panose="02020603050405020304" pitchFamily="18" charset="0"/>
              </a:rPr>
              <a:t>zu unterschreiben</a:t>
            </a:r>
            <a:br>
              <a:rPr lang="de-DE" dirty="0">
                <a:solidFill>
                  <a:schemeClr val="accent1">
                    <a:lumMod val="75000"/>
                  </a:schemeClr>
                </a:solidFill>
                <a:latin typeface="Calibri" panose="020F0502020204030204" pitchFamily="34" charset="0"/>
                <a:cs typeface="Times New Roman" panose="02020603050405020304" pitchFamily="18" charset="0"/>
              </a:rPr>
            </a:br>
            <a:r>
              <a:rPr lang="de-DE" dirty="0" err="1">
                <a:solidFill>
                  <a:srgbClr val="00B050"/>
                </a:solidFill>
                <a:latin typeface="Calibri" panose="020F0502020204030204" pitchFamily="34" charset="0"/>
                <a:cs typeface="Times New Roman" panose="02020603050405020304" pitchFamily="18" charset="0"/>
              </a:rPr>
              <a:t>During</a:t>
            </a:r>
            <a:r>
              <a:rPr lang="de-DE" dirty="0">
                <a:solidFill>
                  <a:srgbClr val="00B050"/>
                </a:solidFill>
                <a:latin typeface="Calibri" panose="020F0502020204030204" pitchFamily="34" charset="0"/>
                <a:cs typeface="Times New Roman" panose="02020603050405020304" pitchFamily="18" charset="0"/>
              </a:rPr>
              <a:t> </a:t>
            </a:r>
            <a:r>
              <a:rPr lang="de-DE" dirty="0" err="1">
                <a:solidFill>
                  <a:srgbClr val="00B050"/>
                </a:solidFill>
                <a:latin typeface="Calibri" panose="020F0502020204030204" pitchFamily="34" charset="0"/>
                <a:cs typeface="Times New Roman" panose="02020603050405020304" pitchFamily="18" charset="0"/>
              </a:rPr>
              <a:t>the</a:t>
            </a:r>
            <a:r>
              <a:rPr lang="de-DE" dirty="0">
                <a:solidFill>
                  <a:srgbClr val="00B050"/>
                </a:solidFill>
                <a:latin typeface="Calibri" panose="020F0502020204030204" pitchFamily="34" charset="0"/>
                <a:cs typeface="Times New Roman" panose="02020603050405020304" pitchFamily="18" charset="0"/>
              </a:rPr>
              <a:t> </a:t>
            </a:r>
            <a:r>
              <a:rPr lang="de-DE" dirty="0" err="1">
                <a:solidFill>
                  <a:srgbClr val="00B050"/>
                </a:solidFill>
                <a:latin typeface="Calibri" panose="020F0502020204030204" pitchFamily="34" charset="0"/>
                <a:cs typeface="Times New Roman" panose="02020603050405020304" pitchFamily="18" charset="0"/>
              </a:rPr>
              <a:t>mobility</a:t>
            </a:r>
            <a:r>
              <a:rPr lang="de-DE" dirty="0">
                <a:solidFill>
                  <a:schemeClr val="accent1">
                    <a:lumMod val="75000"/>
                  </a:schemeClr>
                </a:solidFill>
                <a:latin typeface="Calibri" panose="020F0502020204030204" pitchFamily="34" charset="0"/>
                <a:cs typeface="Times New Roman" panose="02020603050405020304" pitchFamily="18" charset="0"/>
              </a:rPr>
              <a:t>: Änderungen sind bis zu 5 Wochen nach Beginn der Mobilität möglich und müssen erneut genehmigt werden</a:t>
            </a:r>
            <a:br>
              <a:rPr lang="de-DE" dirty="0">
                <a:solidFill>
                  <a:schemeClr val="accent1">
                    <a:lumMod val="75000"/>
                  </a:schemeClr>
                </a:solidFill>
                <a:latin typeface="Calibri" panose="020F0502020204030204" pitchFamily="34" charset="0"/>
                <a:cs typeface="Times New Roman" panose="02020603050405020304" pitchFamily="18" charset="0"/>
              </a:rPr>
            </a:br>
            <a:r>
              <a:rPr lang="de-DE" dirty="0">
                <a:solidFill>
                  <a:srgbClr val="00B050"/>
                </a:solidFill>
                <a:latin typeface="Calibri" panose="020F0502020204030204" pitchFamily="34" charset="0"/>
                <a:cs typeface="Times New Roman" panose="02020603050405020304" pitchFamily="18" charset="0"/>
              </a:rPr>
              <a:t>After </a:t>
            </a:r>
            <a:r>
              <a:rPr lang="de-DE" dirty="0" err="1">
                <a:solidFill>
                  <a:srgbClr val="00B050"/>
                </a:solidFill>
                <a:latin typeface="Calibri" panose="020F0502020204030204" pitchFamily="34" charset="0"/>
                <a:cs typeface="Times New Roman" panose="02020603050405020304" pitchFamily="18" charset="0"/>
              </a:rPr>
              <a:t>the</a:t>
            </a:r>
            <a:r>
              <a:rPr lang="de-DE" dirty="0">
                <a:solidFill>
                  <a:srgbClr val="00B050"/>
                </a:solidFill>
                <a:latin typeface="Calibri" panose="020F0502020204030204" pitchFamily="34" charset="0"/>
                <a:cs typeface="Times New Roman" panose="02020603050405020304" pitchFamily="18" charset="0"/>
              </a:rPr>
              <a:t> </a:t>
            </a:r>
            <a:r>
              <a:rPr lang="de-DE" dirty="0" err="1">
                <a:solidFill>
                  <a:srgbClr val="00B050"/>
                </a:solidFill>
                <a:latin typeface="Calibri" panose="020F0502020204030204" pitchFamily="34" charset="0"/>
                <a:cs typeface="Times New Roman" panose="02020603050405020304" pitchFamily="18" charset="0"/>
              </a:rPr>
              <a:t>mobility</a:t>
            </a:r>
            <a:r>
              <a:rPr lang="de-DE" dirty="0">
                <a:solidFill>
                  <a:schemeClr val="accent1">
                    <a:lumMod val="75000"/>
                  </a:schemeClr>
                </a:solidFill>
                <a:latin typeface="Calibri" panose="020F0502020204030204" pitchFamily="34" charset="0"/>
                <a:cs typeface="Times New Roman" panose="02020603050405020304" pitchFamily="18" charset="0"/>
              </a:rPr>
              <a:t>: wird i.d.R. durch </a:t>
            </a:r>
            <a:r>
              <a:rPr lang="de-DE" dirty="0" err="1">
                <a:solidFill>
                  <a:schemeClr val="accent1">
                    <a:lumMod val="75000"/>
                  </a:schemeClr>
                </a:solidFill>
                <a:latin typeface="Calibri" panose="020F0502020204030204" pitchFamily="34" charset="0"/>
                <a:cs typeface="Times New Roman" panose="02020603050405020304" pitchFamily="18" charset="0"/>
              </a:rPr>
              <a:t>Transcript</a:t>
            </a:r>
            <a:r>
              <a:rPr lang="de-DE" dirty="0">
                <a:solidFill>
                  <a:schemeClr val="accent1">
                    <a:lumMod val="75000"/>
                  </a:schemeClr>
                </a:solidFill>
                <a:latin typeface="Calibri" panose="020F0502020204030204" pitchFamily="34" charset="0"/>
                <a:cs typeface="Times New Roman" panose="02020603050405020304" pitchFamily="18" charset="0"/>
              </a:rPr>
              <a:t> </a:t>
            </a:r>
            <a:r>
              <a:rPr lang="de-DE" dirty="0" err="1">
                <a:solidFill>
                  <a:schemeClr val="accent1">
                    <a:lumMod val="75000"/>
                  </a:schemeClr>
                </a:solidFill>
                <a:latin typeface="Calibri" panose="020F0502020204030204" pitchFamily="34" charset="0"/>
                <a:cs typeface="Times New Roman" panose="02020603050405020304" pitchFamily="18" charset="0"/>
              </a:rPr>
              <a:t>of</a:t>
            </a:r>
            <a:r>
              <a:rPr lang="de-DE" dirty="0">
                <a:solidFill>
                  <a:schemeClr val="accent1">
                    <a:lumMod val="75000"/>
                  </a:schemeClr>
                </a:solidFill>
                <a:latin typeface="Calibri" panose="020F0502020204030204" pitchFamily="34" charset="0"/>
                <a:cs typeface="Times New Roman" panose="02020603050405020304" pitchFamily="18" charset="0"/>
              </a:rPr>
              <a:t> Records ersetzt</a:t>
            </a:r>
            <a:endParaRPr lang="de-DE" dirty="0"/>
          </a:p>
        </p:txBody>
      </p:sp>
      <p:sp>
        <p:nvSpPr>
          <p:cNvPr id="8"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Vor Mobilitätsantritt</a:t>
            </a:r>
            <a:endParaRPr lang="de-DE" dirty="0"/>
          </a:p>
        </p:txBody>
      </p:sp>
      <p:sp>
        <p:nvSpPr>
          <p:cNvPr id="9" name="Textplatzhalter 6">
            <a:extLst>
              <a:ext uri="{FF2B5EF4-FFF2-40B4-BE49-F238E27FC236}">
                <a16:creationId xmlns:a16="http://schemas.microsoft.com/office/drawing/2014/main" id="{87E7E66D-D44C-4870-8149-DF959DCDAB00}"/>
              </a:ext>
            </a:extLst>
          </p:cNvPr>
          <p:cNvSpPr>
            <a:spLocks noGrp="1"/>
          </p:cNvSpPr>
          <p:nvPr>
            <p:ph type="body" sz="quarter" idx="13"/>
          </p:nvPr>
        </p:nvSpPr>
        <p:spPr>
          <a:xfrm>
            <a:off x="838200" y="1016527"/>
            <a:ext cx="9368123" cy="358320"/>
          </a:xfrm>
        </p:spPr>
        <p:txBody>
          <a:bodyPr/>
          <a:lstStyle/>
          <a:p>
            <a:r>
              <a:rPr lang="de-DE" b="1" dirty="0" smtClean="0"/>
              <a:t>Online Learning Agreement </a:t>
            </a:r>
            <a:r>
              <a:rPr lang="de-DE" b="1" dirty="0" err="1" smtClean="0"/>
              <a:t>Before</a:t>
            </a:r>
            <a:r>
              <a:rPr lang="de-DE" b="1" dirty="0" smtClean="0"/>
              <a:t> </a:t>
            </a:r>
            <a:r>
              <a:rPr lang="de-DE" b="1" dirty="0" err="1" smtClean="0"/>
              <a:t>the</a:t>
            </a:r>
            <a:r>
              <a:rPr lang="de-DE" b="1" dirty="0" smtClean="0"/>
              <a:t> Mobility</a:t>
            </a:r>
            <a:endParaRPr lang="de-DE" b="1" dirty="0"/>
          </a:p>
        </p:txBody>
      </p:sp>
      <p:sp>
        <p:nvSpPr>
          <p:cNvPr id="13" name="Textplatzhalter 5">
            <a:extLst>
              <a:ext uri="{FF2B5EF4-FFF2-40B4-BE49-F238E27FC236}">
                <a16:creationId xmlns:a16="http://schemas.microsoft.com/office/drawing/2014/main" id="{A4F83CAD-AD60-7C47-84E7-DF66D36D214C}"/>
              </a:ext>
            </a:extLst>
          </p:cNvPr>
          <p:cNvSpPr txBox="1">
            <a:spLocks/>
          </p:cNvSpPr>
          <p:nvPr/>
        </p:nvSpPr>
        <p:spPr>
          <a:xfrm>
            <a:off x="838200" y="1476676"/>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Aufbau</a:t>
            </a:r>
          </a:p>
          <a:p>
            <a:endParaRPr lang="de-DE" dirty="0"/>
          </a:p>
        </p:txBody>
      </p:sp>
      <p:sp>
        <p:nvSpPr>
          <p:cNvPr id="10" name="Textplatzhalter 5">
            <a:extLst>
              <a:ext uri="{FF2B5EF4-FFF2-40B4-BE49-F238E27FC236}">
                <a16:creationId xmlns:a16="http://schemas.microsoft.com/office/drawing/2014/main" id="{A4F83CAD-AD60-7C47-84E7-DF66D36D214C}"/>
              </a:ext>
            </a:extLst>
          </p:cNvPr>
          <p:cNvSpPr txBox="1">
            <a:spLocks/>
          </p:cNvSpPr>
          <p:nvPr/>
        </p:nvSpPr>
        <p:spPr>
          <a:xfrm>
            <a:off x="838200" y="3691151"/>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Erstellung</a:t>
            </a:r>
          </a:p>
          <a:p>
            <a:endParaRPr lang="de-DE" dirty="0"/>
          </a:p>
        </p:txBody>
      </p:sp>
      <p:sp>
        <p:nvSpPr>
          <p:cNvPr id="11" name="Textfeld 10">
            <a:extLst>
              <a:ext uri="{FF2B5EF4-FFF2-40B4-BE49-F238E27FC236}">
                <a16:creationId xmlns:a16="http://schemas.microsoft.com/office/drawing/2014/main" id="{A358ABCA-191E-41DF-A005-7AD763F8B429}"/>
              </a:ext>
            </a:extLst>
          </p:cNvPr>
          <p:cNvSpPr txBox="1"/>
          <p:nvPr/>
        </p:nvSpPr>
        <p:spPr>
          <a:xfrm>
            <a:off x="838200" y="4049471"/>
            <a:ext cx="10515600" cy="2862322"/>
          </a:xfrm>
          <a:prstGeom prst="rect">
            <a:avLst/>
          </a:prstGeom>
          <a:noFill/>
        </p:spPr>
        <p:txBody>
          <a:bodyPr wrap="square" rtlCol="0">
            <a:spAutoFit/>
          </a:bodyPr>
          <a:lstStyle/>
          <a:p>
            <a:pPr marL="285750" indent="-285750">
              <a:buFont typeface="Arial" panose="020B0604020202020204" pitchFamily="34" charset="0"/>
              <a:buChar char="•"/>
            </a:pPr>
            <a:r>
              <a:rPr lang="de-DE" dirty="0" smtClean="0">
                <a:solidFill>
                  <a:schemeClr val="accent1">
                    <a:lumMod val="75000"/>
                  </a:schemeClr>
                </a:solidFill>
                <a:latin typeface="Calibri" panose="020F0502020204030204" pitchFamily="34" charset="0"/>
                <a:cs typeface="Times New Roman" panose="02020603050405020304" pitchFamily="18" charset="0"/>
              </a:rPr>
              <a:t>Erstellung in Mobility Online</a:t>
            </a:r>
          </a:p>
          <a:p>
            <a:pPr marL="285750" indent="-285750">
              <a:buFont typeface="Arial" panose="020B0604020202020204" pitchFamily="34" charset="0"/>
              <a:buChar char="•"/>
            </a:pPr>
            <a:r>
              <a:rPr lang="de-DE" dirty="0" smtClean="0">
                <a:solidFill>
                  <a:schemeClr val="accent1">
                    <a:lumMod val="75000"/>
                  </a:schemeClr>
                </a:solidFill>
                <a:latin typeface="Calibri" panose="020F0502020204030204" pitchFamily="34" charset="0"/>
                <a:cs typeface="Times New Roman" panose="02020603050405020304" pitchFamily="18" charset="0"/>
              </a:rPr>
              <a:t>Im Intranet unter „Auslandsstudium – Downloadbereich Erasmus+“ ist ein OLA Guide hinterlegt, der Sie bei der Erstellung unterstützt</a:t>
            </a:r>
          </a:p>
          <a:p>
            <a:pPr marL="285750" indent="-285750">
              <a:buFont typeface="Arial" panose="020B0604020202020204" pitchFamily="34" charset="0"/>
              <a:buChar char="•"/>
            </a:pPr>
            <a:r>
              <a:rPr lang="de-DE" dirty="0" smtClean="0">
                <a:solidFill>
                  <a:schemeClr val="accent1">
                    <a:lumMod val="75000"/>
                  </a:schemeClr>
                </a:solidFill>
                <a:latin typeface="Calibri" panose="020F0502020204030204" pitchFamily="34" charset="0"/>
                <a:cs typeface="Times New Roman" panose="02020603050405020304" pitchFamily="18" charset="0"/>
              </a:rPr>
              <a:t>Wichtig: Erfragen Sie im Zweifelsfall vorab bei Ihrem Department, ob für die UW/H Anrechnung eine </a:t>
            </a:r>
            <a:r>
              <a:rPr lang="de-DE" b="1" dirty="0" smtClean="0">
                <a:solidFill>
                  <a:schemeClr val="accent1">
                    <a:lumMod val="75000"/>
                  </a:schemeClr>
                </a:solidFill>
                <a:latin typeface="Calibri" panose="020F0502020204030204" pitchFamily="34" charset="0"/>
                <a:cs typeface="Times New Roman" panose="02020603050405020304" pitchFamily="18" charset="0"/>
              </a:rPr>
              <a:t>benotete</a:t>
            </a:r>
            <a:r>
              <a:rPr lang="de-DE" dirty="0" smtClean="0">
                <a:solidFill>
                  <a:schemeClr val="accent1">
                    <a:lumMod val="75000"/>
                  </a:schemeClr>
                </a:solidFill>
                <a:latin typeface="Calibri" panose="020F0502020204030204" pitchFamily="34" charset="0"/>
                <a:cs typeface="Times New Roman" panose="02020603050405020304" pitchFamily="18" charset="0"/>
              </a:rPr>
              <a:t> Leistung nötig ist (im Gegensatz zu einem „Pass“)</a:t>
            </a:r>
          </a:p>
          <a:p>
            <a:pPr marL="285750" indent="-285750">
              <a:buFont typeface="Arial" panose="020B0604020202020204" pitchFamily="34" charset="0"/>
              <a:buChar char="•"/>
            </a:pPr>
            <a:r>
              <a:rPr lang="de-DE" dirty="0" smtClean="0">
                <a:solidFill>
                  <a:schemeClr val="accent1">
                    <a:lumMod val="75000"/>
                  </a:schemeClr>
                </a:solidFill>
                <a:latin typeface="Calibri" panose="020F0502020204030204" pitchFamily="34" charset="0"/>
                <a:cs typeface="Times New Roman" panose="02020603050405020304" pitchFamily="18" charset="0"/>
              </a:rPr>
              <a:t>An der </a:t>
            </a:r>
            <a:r>
              <a:rPr lang="de-DE" b="1" dirty="0" smtClean="0">
                <a:solidFill>
                  <a:schemeClr val="accent1">
                    <a:lumMod val="75000"/>
                  </a:schemeClr>
                </a:solidFill>
                <a:latin typeface="Calibri" panose="020F0502020204030204" pitchFamily="34" charset="0"/>
                <a:cs typeface="Times New Roman" panose="02020603050405020304" pitchFamily="18" charset="0"/>
              </a:rPr>
              <a:t>Fakultät für Wirtschaft und Gesellschaft </a:t>
            </a:r>
            <a:r>
              <a:rPr lang="de-DE" dirty="0" smtClean="0">
                <a:solidFill>
                  <a:schemeClr val="accent1">
                    <a:lumMod val="75000"/>
                  </a:schemeClr>
                </a:solidFill>
                <a:latin typeface="Calibri" panose="020F0502020204030204" pitchFamily="34" charset="0"/>
                <a:cs typeface="Times New Roman" panose="02020603050405020304" pitchFamily="18" charset="0"/>
              </a:rPr>
              <a:t>können </a:t>
            </a:r>
            <a:r>
              <a:rPr lang="de-DE" b="1" dirty="0" smtClean="0">
                <a:solidFill>
                  <a:schemeClr val="accent1">
                    <a:lumMod val="75000"/>
                  </a:schemeClr>
                </a:solidFill>
                <a:latin typeface="Calibri" panose="020F0502020204030204" pitchFamily="34" charset="0"/>
                <a:cs typeface="Times New Roman" panose="02020603050405020304" pitchFamily="18" charset="0"/>
              </a:rPr>
              <a:t>keine</a:t>
            </a:r>
            <a:r>
              <a:rPr lang="de-DE" dirty="0" smtClean="0">
                <a:solidFill>
                  <a:schemeClr val="accent1">
                    <a:lumMod val="75000"/>
                  </a:schemeClr>
                </a:solidFill>
                <a:latin typeface="Calibri" panose="020F0502020204030204" pitchFamily="34" charset="0"/>
                <a:cs typeface="Times New Roman" panose="02020603050405020304" pitchFamily="18" charset="0"/>
              </a:rPr>
              <a:t> </a:t>
            </a:r>
            <a:r>
              <a:rPr lang="de-DE" dirty="0" err="1" smtClean="0">
                <a:solidFill>
                  <a:schemeClr val="accent1">
                    <a:lumMod val="75000"/>
                  </a:schemeClr>
                </a:solidFill>
                <a:latin typeface="Calibri" panose="020F0502020204030204" pitchFamily="34" charset="0"/>
                <a:cs typeface="Times New Roman" panose="02020603050405020304" pitchFamily="18" charset="0"/>
              </a:rPr>
              <a:t>unbenoteten</a:t>
            </a:r>
            <a:r>
              <a:rPr lang="de-DE" dirty="0" smtClean="0">
                <a:solidFill>
                  <a:schemeClr val="accent1">
                    <a:lumMod val="75000"/>
                  </a:schemeClr>
                </a:solidFill>
                <a:latin typeface="Calibri" panose="020F0502020204030204" pitchFamily="34" charset="0"/>
                <a:cs typeface="Times New Roman" panose="02020603050405020304" pitchFamily="18" charset="0"/>
              </a:rPr>
              <a:t> Leistungen angerechnet werden (Ausnahme </a:t>
            </a:r>
            <a:r>
              <a:rPr lang="de-DE" dirty="0" err="1" smtClean="0">
                <a:solidFill>
                  <a:schemeClr val="accent1">
                    <a:lumMod val="75000"/>
                  </a:schemeClr>
                </a:solidFill>
                <a:latin typeface="Calibri" panose="020F0502020204030204" pitchFamily="34" charset="0"/>
                <a:cs typeface="Times New Roman" panose="02020603050405020304" pitchFamily="18" charset="0"/>
              </a:rPr>
              <a:t>StuFu</a:t>
            </a:r>
            <a:r>
              <a:rPr lang="de-DE" dirty="0" smtClean="0">
                <a:solidFill>
                  <a:schemeClr val="accent1">
                    <a:lumMod val="75000"/>
                  </a:schemeClr>
                </a:solidFill>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de-DE" b="1" dirty="0" smtClean="0">
                <a:solidFill>
                  <a:schemeClr val="accent1">
                    <a:lumMod val="75000"/>
                  </a:schemeClr>
                </a:solidFill>
                <a:latin typeface="Calibri" panose="020F0502020204030204" pitchFamily="34" charset="0"/>
                <a:cs typeface="Times New Roman" panose="02020603050405020304" pitchFamily="18" charset="0"/>
              </a:rPr>
              <a:t>Studierende der Fakultät für Wirtschaft und Gesellschaft </a:t>
            </a:r>
            <a:r>
              <a:rPr lang="de-DE" dirty="0" smtClean="0">
                <a:solidFill>
                  <a:schemeClr val="accent1">
                    <a:lumMod val="75000"/>
                  </a:schemeClr>
                </a:solidFill>
                <a:latin typeface="Calibri" panose="020F0502020204030204" pitchFamily="34" charset="0"/>
                <a:cs typeface="Times New Roman" panose="02020603050405020304" pitchFamily="18" charset="0"/>
              </a:rPr>
              <a:t>nutzen für die OLA Erstellung bitte zusätzlich das Dokument „Guidelines OLA Erstellung – </a:t>
            </a:r>
            <a:r>
              <a:rPr lang="de-DE" dirty="0" err="1" smtClean="0">
                <a:solidFill>
                  <a:schemeClr val="accent1">
                    <a:lumMod val="75000"/>
                  </a:schemeClr>
                </a:solidFill>
                <a:latin typeface="Calibri" panose="020F0502020204030204" pitchFamily="34" charset="0"/>
                <a:cs typeface="Times New Roman" panose="02020603050405020304" pitchFamily="18" charset="0"/>
              </a:rPr>
              <a:t>WiGe</a:t>
            </a:r>
            <a:r>
              <a:rPr lang="de-DE" dirty="0" smtClean="0">
                <a:solidFill>
                  <a:schemeClr val="accent1">
                    <a:lumMod val="75000"/>
                  </a:schemeClr>
                </a:solidFill>
                <a:latin typeface="Calibri" panose="020F0502020204030204" pitchFamily="34" charset="0"/>
                <a:cs typeface="Times New Roman" panose="02020603050405020304" pitchFamily="18" charset="0"/>
              </a:rPr>
              <a:t>“</a:t>
            </a:r>
            <a:r>
              <a:rPr lang="de-DE" dirty="0">
                <a:solidFill>
                  <a:schemeClr val="accent1">
                    <a:lumMod val="75000"/>
                  </a:schemeClr>
                </a:solidFill>
                <a:latin typeface="Calibri" panose="020F0502020204030204" pitchFamily="34" charset="0"/>
                <a:cs typeface="Times New Roman" panose="02020603050405020304" pitchFamily="18" charset="0"/>
              </a:rPr>
              <a:t/>
            </a:r>
            <a:br>
              <a:rPr lang="de-DE" dirty="0">
                <a:solidFill>
                  <a:schemeClr val="accent1">
                    <a:lumMod val="75000"/>
                  </a:schemeClr>
                </a:solidFill>
                <a:latin typeface="Calibri" panose="020F0502020204030204" pitchFamily="34" charset="0"/>
                <a:cs typeface="Times New Roman" panose="02020603050405020304" pitchFamily="18" charset="0"/>
              </a:rPr>
            </a:br>
            <a:endParaRPr lang="de-DE" dirty="0"/>
          </a:p>
        </p:txBody>
      </p:sp>
    </p:spTree>
    <p:extLst>
      <p:ext uri="{BB962C8B-B14F-4D97-AF65-F5344CB8AC3E}">
        <p14:creationId xmlns:p14="http://schemas.microsoft.com/office/powerpoint/2010/main" val="251282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5</a:t>
            </a:fld>
            <a:endParaRPr lang="de-DE" dirty="0"/>
          </a:p>
        </p:txBody>
      </p:sp>
      <p:sp>
        <p:nvSpPr>
          <p:cNvPr id="6" name="Textplatzhalter 5">
            <a:extLst>
              <a:ext uri="{FF2B5EF4-FFF2-40B4-BE49-F238E27FC236}">
                <a16:creationId xmlns:a16="http://schemas.microsoft.com/office/drawing/2014/main" id="{A4F83CAD-AD60-7C47-84E7-DF66D36D214C}"/>
              </a:ext>
            </a:extLst>
          </p:cNvPr>
          <p:cNvSpPr>
            <a:spLocks noGrp="1"/>
          </p:cNvSpPr>
          <p:nvPr>
            <p:ph type="body" sz="quarter" idx="13"/>
          </p:nvPr>
        </p:nvSpPr>
        <p:spPr>
          <a:xfrm>
            <a:off x="838200" y="3132428"/>
            <a:ext cx="9368123" cy="358320"/>
          </a:xfrm>
        </p:spPr>
        <p:txBody>
          <a:body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Sprachkurse in der Landes- oder Regionalsprache</a:t>
            </a:r>
            <a:endParaRPr lang="de-DE" b="1" dirty="0">
              <a:solidFill>
                <a:schemeClr val="accent1">
                  <a:lumMod val="75000"/>
                </a:schemeClr>
              </a:solidFill>
              <a:latin typeface="Calibri" panose="020F0502020204030204" pitchFamily="34" charset="0"/>
              <a:cs typeface="Times New Roman" panose="02020603050405020304" pitchFamily="18" charset="0"/>
            </a:endParaRPr>
          </a:p>
          <a:p>
            <a:endParaRPr lang="de-DE"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3490748"/>
            <a:ext cx="10515600" cy="923330"/>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smtClean="0"/>
              <a:t>Anrechnung </a:t>
            </a:r>
            <a:r>
              <a:rPr lang="de-DE" dirty="0"/>
              <a:t>für </a:t>
            </a:r>
            <a:r>
              <a:rPr lang="de-DE" dirty="0" smtClean="0"/>
              <a:t>den kommunikativen Bereich von </a:t>
            </a:r>
            <a:r>
              <a:rPr lang="de-DE" dirty="0" err="1" smtClean="0"/>
              <a:t>StuFu</a:t>
            </a:r>
            <a:r>
              <a:rPr lang="de-DE" dirty="0" smtClean="0"/>
              <a:t> möglich (mit max. 4 ECTS) </a:t>
            </a:r>
            <a:r>
              <a:rPr lang="de-DE" dirty="0" smtClean="0">
                <a:sym typeface="Wingdings" panose="05000000000000000000" pitchFamily="2" charset="2"/>
              </a:rPr>
              <a:t> </a:t>
            </a:r>
            <a:r>
              <a:rPr lang="de-DE" dirty="0" smtClean="0">
                <a:sym typeface="Wingdings" panose="05000000000000000000" pitchFamily="2" charset="2"/>
                <a:hlinkClick r:id="rId3"/>
              </a:rPr>
              <a:t>vgl</a:t>
            </a:r>
            <a:r>
              <a:rPr lang="de-DE" dirty="0">
                <a:sym typeface="Wingdings" panose="05000000000000000000" pitchFamily="2" charset="2"/>
                <a:hlinkClick r:id="rId3"/>
              </a:rPr>
              <a:t>. </a:t>
            </a:r>
            <a:r>
              <a:rPr lang="de-DE" dirty="0" smtClean="0">
                <a:sym typeface="Wingdings" panose="05000000000000000000" pitchFamily="2" charset="2"/>
                <a:hlinkClick r:id="rId3"/>
              </a:rPr>
              <a:t>Outgoing Guide</a:t>
            </a:r>
            <a:endParaRPr lang="de-DE" dirty="0" smtClean="0">
              <a:sym typeface="Wingdings" panose="05000000000000000000" pitchFamily="2" charset="2"/>
            </a:endParaRPr>
          </a:p>
          <a:p>
            <a:r>
              <a:rPr lang="de-DE" dirty="0" smtClean="0"/>
              <a:t>Sie müssen zusätzlichen einen Aufsatz verfassen; Ihr Themenvorschlag muss zuvor von Herrn Prof. Volkenandt über das OLA genehmigt werden</a:t>
            </a:r>
          </a:p>
        </p:txBody>
      </p:sp>
      <p:sp>
        <p:nvSpPr>
          <p:cNvPr id="9" name="Textfeld 8">
            <a:extLst>
              <a:ext uri="{FF2B5EF4-FFF2-40B4-BE49-F238E27FC236}">
                <a16:creationId xmlns:a16="http://schemas.microsoft.com/office/drawing/2014/main" id="{A358ABCA-191E-41DF-A005-7AD763F8B429}"/>
              </a:ext>
            </a:extLst>
          </p:cNvPr>
          <p:cNvSpPr txBox="1"/>
          <p:nvPr/>
        </p:nvSpPr>
        <p:spPr>
          <a:xfrm>
            <a:off x="838200" y="1832633"/>
            <a:ext cx="10515600" cy="1200329"/>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smtClean="0"/>
              <a:t>Sie müssen mindestens 15 ECTS im Ausland erbringen (bzw. mindestens 3 Kurse belegen, falls kein ECTS System verwendet wird) – Planen Sie einen Puffer ein!</a:t>
            </a:r>
          </a:p>
          <a:p>
            <a:r>
              <a:rPr lang="de-DE" dirty="0" smtClean="0"/>
              <a:t>Ggf. hat Ihre Gasthochschule eigene Vorgaben bzgl. der Mindestanzahl an ECTS</a:t>
            </a:r>
          </a:p>
          <a:p>
            <a:r>
              <a:rPr lang="de-DE" dirty="0" smtClean="0"/>
              <a:t>Keine Vorgabe bzgl. der anzurechnenden ECTS Anzahl </a:t>
            </a:r>
          </a:p>
        </p:txBody>
      </p:sp>
      <p:sp>
        <p:nvSpPr>
          <p:cNvPr id="12"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Vor Mobilitätsantritt</a:t>
            </a:r>
            <a:endParaRPr lang="de-DE" dirty="0"/>
          </a:p>
        </p:txBody>
      </p:sp>
      <p:sp>
        <p:nvSpPr>
          <p:cNvPr id="13"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Erstellung des Learning Agreements</a:t>
            </a:r>
            <a:endParaRPr lang="de-DE" b="1" dirty="0"/>
          </a:p>
        </p:txBody>
      </p:sp>
      <p:sp>
        <p:nvSpPr>
          <p:cNvPr id="14" name="Textplatzhalter 5">
            <a:extLst>
              <a:ext uri="{FF2B5EF4-FFF2-40B4-BE49-F238E27FC236}">
                <a16:creationId xmlns:a16="http://schemas.microsoft.com/office/drawing/2014/main" id="{A4F83CAD-AD60-7C47-84E7-DF66D36D214C}"/>
              </a:ext>
            </a:extLst>
          </p:cNvPr>
          <p:cNvSpPr txBox="1">
            <a:spLocks/>
          </p:cNvSpPr>
          <p:nvPr/>
        </p:nvSpPr>
        <p:spPr>
          <a:xfrm>
            <a:off x="838200" y="1476676"/>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solidFill>
                  <a:schemeClr val="accent1">
                    <a:lumMod val="75000"/>
                  </a:schemeClr>
                </a:solidFill>
                <a:latin typeface="Calibri" panose="020F0502020204030204" pitchFamily="34" charset="0"/>
                <a:cs typeface="Times New Roman" panose="02020603050405020304" pitchFamily="18" charset="0"/>
              </a:rPr>
              <a:t>Mindestanzahl ECTS</a:t>
            </a:r>
          </a:p>
          <a:p>
            <a:endParaRPr lang="de-DE" b="1" dirty="0" smtClean="0">
              <a:solidFill>
                <a:schemeClr val="accent1">
                  <a:lumMod val="75000"/>
                </a:schemeClr>
              </a:solidFill>
              <a:latin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98784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6</a:t>
            </a:fld>
            <a:endParaRPr lang="de-DE" dirty="0"/>
          </a:p>
        </p:txBody>
      </p:sp>
      <p:sp>
        <p:nvSpPr>
          <p:cNvPr id="43" name="Textfeld 42">
            <a:extLst>
              <a:ext uri="{FF2B5EF4-FFF2-40B4-BE49-F238E27FC236}">
                <a16:creationId xmlns:a16="http://schemas.microsoft.com/office/drawing/2014/main" id="{A358ABCA-191E-41DF-A005-7AD763F8B429}"/>
              </a:ext>
            </a:extLst>
          </p:cNvPr>
          <p:cNvSpPr txBox="1"/>
          <p:nvPr/>
        </p:nvSpPr>
        <p:spPr>
          <a:xfrm>
            <a:off x="838200" y="1897136"/>
            <a:ext cx="10515600" cy="4247317"/>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a:t>Auslandskrankenversicherung </a:t>
            </a:r>
            <a:r>
              <a:rPr lang="de-DE" dirty="0" smtClean="0"/>
              <a:t>obligatorisch</a:t>
            </a:r>
            <a:br>
              <a:rPr lang="de-DE" dirty="0" smtClean="0"/>
            </a:br>
            <a:r>
              <a:rPr lang="de-DE" dirty="0" smtClean="0"/>
              <a:t>EU/EWR/Schweiz: Basisversicherungsschutz über die </a:t>
            </a:r>
            <a:r>
              <a:rPr lang="de-DE" b="1" dirty="0" smtClean="0"/>
              <a:t>Europäische Krankenkassenkarte</a:t>
            </a:r>
            <a:br>
              <a:rPr lang="de-DE" b="1" dirty="0" smtClean="0"/>
            </a:br>
            <a:r>
              <a:rPr lang="de-DE" dirty="0" smtClean="0"/>
              <a:t/>
            </a:r>
            <a:br>
              <a:rPr lang="de-DE" dirty="0" smtClean="0"/>
            </a:br>
            <a:r>
              <a:rPr lang="de-DE" dirty="0" smtClean="0"/>
              <a:t>Die </a:t>
            </a:r>
            <a:r>
              <a:rPr lang="de-DE" dirty="0"/>
              <a:t>Europäische Krankenversicherungskarte </a:t>
            </a:r>
            <a:r>
              <a:rPr lang="de-DE" dirty="0" smtClean="0"/>
              <a:t>...</a:t>
            </a:r>
            <a:r>
              <a:rPr lang="de-DE" dirty="0"/>
              <a:t/>
            </a:r>
            <a:br>
              <a:rPr lang="de-DE" dirty="0"/>
            </a:br>
            <a:r>
              <a:rPr lang="de-DE" dirty="0" smtClean="0"/>
              <a:t>- ist</a:t>
            </a:r>
            <a:r>
              <a:rPr lang="de-DE" dirty="0"/>
              <a:t> </a:t>
            </a:r>
            <a:r>
              <a:rPr lang="de-DE" b="1" dirty="0"/>
              <a:t>kein Ersatz für eine Reiseversicherung</a:t>
            </a:r>
            <a:r>
              <a:rPr lang="de-DE" dirty="0"/>
              <a:t>. Inbegriffen sind weder Leistungen der privaten Gesundheitsversorgung noch andere Kosten, die Ihnen entstehen könnten (z. B. Rückflug in Ihr </a:t>
            </a:r>
            <a:r>
              <a:rPr lang="de-DE" dirty="0" smtClean="0"/>
              <a:t>Heimatland)</a:t>
            </a:r>
            <a:br>
              <a:rPr lang="de-DE" dirty="0" smtClean="0"/>
            </a:br>
            <a:r>
              <a:rPr lang="de-DE" dirty="0" smtClean="0"/>
              <a:t>- </a:t>
            </a:r>
            <a:r>
              <a:rPr lang="de-DE" b="1" dirty="0" smtClean="0"/>
              <a:t>garantiert </a:t>
            </a:r>
            <a:r>
              <a:rPr lang="de-DE" b="1" dirty="0"/>
              <a:t>keine kostenlose Behandlung</a:t>
            </a:r>
            <a:r>
              <a:rPr lang="de-DE" dirty="0"/>
              <a:t>. Die Gesundheitssysteme der einzelnen Länder sind </a:t>
            </a:r>
            <a:r>
              <a:rPr lang="de-DE" dirty="0" smtClean="0"/>
              <a:t>unterschiedlich. Es ist möglich</a:t>
            </a:r>
            <a:r>
              <a:rPr lang="de-DE" dirty="0"/>
              <a:t>, dass Leistungen, für die Sie im Inland nichts bezahlen müssen, in anderen Ländern kostenpflichtig sind</a:t>
            </a:r>
            <a:r>
              <a:rPr lang="de-DE" dirty="0" smtClean="0"/>
              <a:t>.</a:t>
            </a:r>
            <a:br>
              <a:rPr lang="de-DE" dirty="0" smtClean="0"/>
            </a:br>
            <a:r>
              <a:rPr lang="de-DE" dirty="0" smtClean="0"/>
              <a:t/>
            </a:r>
            <a:br>
              <a:rPr lang="de-DE" dirty="0" smtClean="0"/>
            </a:br>
            <a:r>
              <a:rPr lang="de-DE" dirty="0" smtClean="0">
                <a:sym typeface="Wingdings" panose="05000000000000000000" pitchFamily="2" charset="2"/>
              </a:rPr>
              <a:t> </a:t>
            </a:r>
            <a:r>
              <a:rPr lang="de-DE" dirty="0"/>
              <a:t>zusätzliche private Auslandskrankenversicherung </a:t>
            </a:r>
            <a:r>
              <a:rPr lang="de-DE" dirty="0" smtClean="0"/>
              <a:t>sinnvoll</a:t>
            </a:r>
          </a:p>
          <a:p>
            <a:pPr marL="0" indent="0">
              <a:buNone/>
            </a:pPr>
            <a:endParaRPr lang="de-DE" dirty="0"/>
          </a:p>
          <a:p>
            <a:r>
              <a:rPr lang="de-DE" dirty="0"/>
              <a:t>Unfall- und Haftpflichtversicherungsschutz wird </a:t>
            </a:r>
            <a:r>
              <a:rPr lang="de-DE" dirty="0" smtClean="0"/>
              <a:t>empfohlen</a:t>
            </a:r>
          </a:p>
          <a:p>
            <a:pPr marL="0" indent="0">
              <a:buNone/>
            </a:pPr>
            <a:endParaRPr lang="de-DE" dirty="0" smtClean="0"/>
          </a:p>
          <a:p>
            <a:r>
              <a:rPr lang="de-DE" dirty="0" smtClean="0"/>
              <a:t>DAAD </a:t>
            </a:r>
            <a:r>
              <a:rPr lang="de-DE" dirty="0"/>
              <a:t>bietet Gruppenversicherung an</a:t>
            </a:r>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Vor Mobilitätsantritt</a:t>
            </a:r>
            <a:endParaRPr lang="de-DE"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t>Versicherungsschutz</a:t>
            </a:r>
            <a:r>
              <a:rPr lang="de-DE" b="1" dirty="0"/>
              <a:t/>
            </a:r>
            <a:br>
              <a:rPr lang="de-DE" b="1" dirty="0"/>
            </a:br>
            <a:r>
              <a:rPr lang="de-DE" b="1" dirty="0"/>
              <a:t> </a:t>
            </a:r>
          </a:p>
        </p:txBody>
      </p:sp>
    </p:spTree>
    <p:extLst>
      <p:ext uri="{BB962C8B-B14F-4D97-AF65-F5344CB8AC3E}">
        <p14:creationId xmlns:p14="http://schemas.microsoft.com/office/powerpoint/2010/main" val="3488879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7</a:t>
            </a:fld>
            <a:endParaRPr lang="de-DE"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Vor Mobilitätsantritt</a:t>
            </a:r>
            <a:endParaRPr lang="de-DE"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Sicherheitsvorkehrungen</a:t>
            </a:r>
            <a:r>
              <a:rPr lang="de-DE" b="1" dirty="0"/>
              <a:t/>
            </a:r>
            <a:br>
              <a:rPr lang="de-DE" b="1" dirty="0"/>
            </a:br>
            <a:r>
              <a:rPr lang="de-DE" b="1" dirty="0"/>
              <a:t> </a:t>
            </a:r>
          </a:p>
        </p:txBody>
      </p:sp>
      <p:sp>
        <p:nvSpPr>
          <p:cNvPr id="12" name="Textfeld 11">
            <a:extLst>
              <a:ext uri="{FF2B5EF4-FFF2-40B4-BE49-F238E27FC236}">
                <a16:creationId xmlns:a16="http://schemas.microsoft.com/office/drawing/2014/main" id="{A358ABCA-191E-41DF-A005-7AD763F8B429}"/>
              </a:ext>
            </a:extLst>
          </p:cNvPr>
          <p:cNvSpPr txBox="1"/>
          <p:nvPr/>
        </p:nvSpPr>
        <p:spPr>
          <a:xfrm>
            <a:off x="838200" y="1897136"/>
            <a:ext cx="10515600" cy="923330"/>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r>
              <a:rPr lang="de-DE" dirty="0"/>
              <a:t>Informieren Sie sich über Reise- und Sicherheitshinweise für Ihr Zielland auf der Website des Auswärtigen Amts</a:t>
            </a:r>
          </a:p>
          <a:p>
            <a:r>
              <a:rPr lang="de-DE" dirty="0"/>
              <a:t>Tragen Sie sich in die Krisenvorsorgeliste </a:t>
            </a:r>
            <a:r>
              <a:rPr lang="de-DE" dirty="0">
                <a:hlinkClick r:id="rId3"/>
              </a:rPr>
              <a:t>ELEFAND</a:t>
            </a:r>
            <a:r>
              <a:rPr lang="de-DE" dirty="0"/>
              <a:t> ein</a:t>
            </a:r>
          </a:p>
        </p:txBody>
      </p:sp>
    </p:spTree>
    <p:extLst>
      <p:ext uri="{BB962C8B-B14F-4D97-AF65-F5344CB8AC3E}">
        <p14:creationId xmlns:p14="http://schemas.microsoft.com/office/powerpoint/2010/main" val="9912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C531E53-8B72-B44B-B3A8-60D4081E06B9}"/>
              </a:ext>
            </a:extLst>
          </p:cNvPr>
          <p:cNvSpPr>
            <a:spLocks noGrp="1"/>
          </p:cNvSpPr>
          <p:nvPr>
            <p:ph type="sldNum" sz="quarter" idx="12"/>
          </p:nvPr>
        </p:nvSpPr>
        <p:spPr/>
        <p:txBody>
          <a:bodyPr/>
          <a:lstStyle/>
          <a:p>
            <a:fld id="{BBDAF7BE-D89C-6B49-BAC7-BAB901C4C797}" type="slidenum">
              <a:rPr lang="de-DE" smtClean="0"/>
              <a:pPr/>
              <a:t>8</a:t>
            </a:fld>
            <a:endParaRPr lang="de-DE" dirty="0"/>
          </a:p>
        </p:txBody>
      </p:sp>
      <p:sp>
        <p:nvSpPr>
          <p:cNvPr id="10" name="Titel 3">
            <a:extLst>
              <a:ext uri="{FF2B5EF4-FFF2-40B4-BE49-F238E27FC236}">
                <a16:creationId xmlns:a16="http://schemas.microsoft.com/office/drawing/2014/main" id="{A74A80F7-4763-C44D-A048-DE8E2C70EB8F}"/>
              </a:ext>
            </a:extLst>
          </p:cNvPr>
          <p:cNvSpPr txBox="1">
            <a:spLocks/>
          </p:cNvSpPr>
          <p:nvPr/>
        </p:nvSpPr>
        <p:spPr>
          <a:xfrm>
            <a:off x="359453" y="218566"/>
            <a:ext cx="9846870" cy="700133"/>
          </a:xfrm>
          <a:prstGeom prst="rect">
            <a:avLst/>
          </a:prstGeom>
        </p:spPr>
        <p:txBody>
          <a:bodyPr/>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Lato" panose="020F0502020204030203" pitchFamily="34" charset="0"/>
              </a:defRPr>
            </a:lvl1pPr>
          </a:lstStyle>
          <a:p>
            <a:r>
              <a:rPr lang="de-DE" dirty="0" smtClean="0"/>
              <a:t>Vor Mobilitätsantritt</a:t>
            </a:r>
            <a:endParaRPr lang="de-DE" dirty="0"/>
          </a:p>
        </p:txBody>
      </p:sp>
      <p:sp>
        <p:nvSpPr>
          <p:cNvPr id="11" name="Textplatzhalter 6">
            <a:extLst>
              <a:ext uri="{FF2B5EF4-FFF2-40B4-BE49-F238E27FC236}">
                <a16:creationId xmlns:a16="http://schemas.microsoft.com/office/drawing/2014/main" id="{87E7E66D-D44C-4870-8149-DF959DCDAB00}"/>
              </a:ext>
            </a:extLst>
          </p:cNvPr>
          <p:cNvSpPr txBox="1">
            <a:spLocks/>
          </p:cNvSpPr>
          <p:nvPr/>
        </p:nvSpPr>
        <p:spPr>
          <a:xfrm>
            <a:off x="838200" y="1016527"/>
            <a:ext cx="9368123" cy="358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smtClean="0">
                <a:solidFill>
                  <a:schemeClr val="accent1">
                    <a:lumMod val="75000"/>
                  </a:schemeClr>
                </a:solidFill>
                <a:latin typeface="Calibri" panose="020F0502020204030204" pitchFamily="34" charset="0"/>
                <a:cs typeface="Times New Roman" panose="02020603050405020304" pitchFamily="18" charset="0"/>
              </a:rPr>
              <a:t>Semesterticketbefreiung (optional)</a:t>
            </a:r>
            <a:r>
              <a:rPr lang="de-DE" b="1" dirty="0"/>
              <a:t/>
            </a:r>
            <a:br>
              <a:rPr lang="de-DE" b="1" dirty="0"/>
            </a:br>
            <a:r>
              <a:rPr lang="de-DE" b="1" dirty="0"/>
              <a:t> </a:t>
            </a:r>
          </a:p>
        </p:txBody>
      </p:sp>
      <p:sp>
        <p:nvSpPr>
          <p:cNvPr id="12" name="Textfeld 11">
            <a:extLst>
              <a:ext uri="{FF2B5EF4-FFF2-40B4-BE49-F238E27FC236}">
                <a16:creationId xmlns:a16="http://schemas.microsoft.com/office/drawing/2014/main" id="{A358ABCA-191E-41DF-A005-7AD763F8B429}"/>
              </a:ext>
            </a:extLst>
          </p:cNvPr>
          <p:cNvSpPr txBox="1"/>
          <p:nvPr/>
        </p:nvSpPr>
        <p:spPr>
          <a:xfrm>
            <a:off x="838200" y="1897136"/>
            <a:ext cx="10515600" cy="4247317"/>
          </a:xfrm>
          <a:prstGeom prst="rect">
            <a:avLst/>
          </a:prstGeom>
          <a:noFill/>
        </p:spPr>
        <p:txBody>
          <a:bodyPr wrap="square" rtlCol="0">
            <a:spAutoFit/>
          </a:bodyPr>
          <a:lstStyle>
            <a:defPPr>
              <a:defRPr lang="de-DE"/>
            </a:defPPr>
            <a:lvl1pPr marL="285750" indent="-285750">
              <a:buFont typeface="Arial" panose="020B0604020202020204" pitchFamily="34" charset="0"/>
              <a:buChar char="•"/>
              <a:defRPr>
                <a:solidFill>
                  <a:schemeClr val="accent1">
                    <a:lumMod val="75000"/>
                  </a:schemeClr>
                </a:solidFill>
                <a:latin typeface="Calibri" panose="020F0502020204030204" pitchFamily="34" charset="0"/>
                <a:cs typeface="Times New Roman" panose="02020603050405020304" pitchFamily="18" charset="0"/>
              </a:defRPr>
            </a:lvl1pPr>
          </a:lstStyle>
          <a:p>
            <a:pPr marL="0" indent="0">
              <a:buNone/>
            </a:pPr>
            <a:r>
              <a:rPr lang="de-DE" dirty="0" smtClean="0"/>
              <a:t>Den </a:t>
            </a:r>
            <a:r>
              <a:rPr lang="de-DE" dirty="0"/>
              <a:t>Antrag auf Semesterticketbefreiung finden Sie auf der </a:t>
            </a:r>
            <a:r>
              <a:rPr lang="de-DE" dirty="0">
                <a:hlinkClick r:id="rId3"/>
              </a:rPr>
              <a:t>Intranetseite des HSW</a:t>
            </a:r>
            <a:r>
              <a:rPr lang="de-DE" dirty="0"/>
              <a:t>.​ Der Antrag muss vom IO genehmigt werden.​</a:t>
            </a:r>
          </a:p>
          <a:p>
            <a:pPr marL="0" indent="0">
              <a:buNone/>
            </a:pPr>
            <a:endParaRPr lang="de-DE" dirty="0" smtClean="0"/>
          </a:p>
          <a:p>
            <a:pPr marL="0" indent="0">
              <a:buNone/>
            </a:pPr>
            <a:r>
              <a:rPr lang="de-DE" dirty="0" smtClean="0"/>
              <a:t>Eine </a:t>
            </a:r>
            <a:r>
              <a:rPr lang="de-DE" dirty="0"/>
              <a:t>Befreiung aufgrund eines Auslandsaufenthaltes kann nur erfolgen,​ </a:t>
            </a:r>
            <a:r>
              <a:rPr lang="de-DE" dirty="0" smtClean="0"/>
              <a:t>wenn</a:t>
            </a:r>
          </a:p>
          <a:p>
            <a:pPr marL="0" indent="0">
              <a:buNone/>
            </a:pPr>
            <a:endParaRPr lang="de-DE" dirty="0"/>
          </a:p>
          <a:p>
            <a:r>
              <a:rPr lang="de-DE" dirty="0"/>
              <a:t>der Aufenthalt länger als 3 Monate </a:t>
            </a:r>
            <a:r>
              <a:rPr lang="de-DE" dirty="0" smtClean="0"/>
              <a:t>dauert</a:t>
            </a:r>
          </a:p>
          <a:p>
            <a:pPr marL="0" indent="0">
              <a:buNone/>
            </a:pPr>
            <a:endParaRPr lang="de-DE" dirty="0" smtClean="0"/>
          </a:p>
          <a:p>
            <a:r>
              <a:rPr lang="de-DE" dirty="0"/>
              <a:t>die Befreiung für ganze Monate beantragt wird (d.​ h.​ Monatserster bis Monatsletzter</a:t>
            </a:r>
            <a:r>
              <a:rPr lang="de-DE" dirty="0" smtClean="0"/>
              <a:t>)</a:t>
            </a:r>
          </a:p>
          <a:p>
            <a:pPr marL="0" indent="0">
              <a:buNone/>
            </a:pPr>
            <a:endParaRPr lang="de-DE" dirty="0" smtClean="0"/>
          </a:p>
          <a:p>
            <a:r>
              <a:rPr lang="de-DE" dirty="0" smtClean="0"/>
              <a:t>der beantragte Befreiungszeitraum noch nicht begonnen hat (eine Befreiung für bereits laufende Monate ist nicht möglich)</a:t>
            </a:r>
          </a:p>
          <a:p>
            <a:pPr marL="0" indent="0">
              <a:buNone/>
            </a:pPr>
            <a:endParaRPr lang="de-DE" dirty="0"/>
          </a:p>
          <a:p>
            <a:r>
              <a:rPr lang="de-DE" dirty="0"/>
              <a:t>der Befreiungsantrag bis spätestens 4 Wochen nach UW/H Semesterbeginn eingereicht </a:t>
            </a:r>
            <a:r>
              <a:rPr lang="de-DE" dirty="0" smtClean="0"/>
              <a:t>wird</a:t>
            </a:r>
            <a:br>
              <a:rPr lang="de-DE" dirty="0" smtClean="0"/>
            </a:br>
            <a:r>
              <a:rPr lang="de-DE" dirty="0" smtClean="0">
                <a:sym typeface="Wingdings" panose="05000000000000000000" pitchFamily="2" charset="2"/>
              </a:rPr>
              <a:t> </a:t>
            </a:r>
            <a:r>
              <a:rPr lang="de-DE" b="1" dirty="0" smtClean="0">
                <a:sym typeface="Wingdings" panose="05000000000000000000" pitchFamily="2" charset="2"/>
              </a:rPr>
              <a:t>Wichtig: Sie müssen den Antrag i. d. R. spätestens im April (für Aufenthalte im WS) bzw. im Oktober (für Aufenthalt im SS) stellen, da die Semester im Ausland meist früher beginnen</a:t>
            </a:r>
            <a:endParaRPr lang="de-DE" b="1" dirty="0"/>
          </a:p>
        </p:txBody>
      </p:sp>
    </p:spTree>
    <p:extLst>
      <p:ext uri="{BB962C8B-B14F-4D97-AF65-F5344CB8AC3E}">
        <p14:creationId xmlns:p14="http://schemas.microsoft.com/office/powerpoint/2010/main" val="18407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083D993-A687-48E9-B382-003E4107403D}"/>
              </a:ext>
            </a:extLst>
          </p:cNvPr>
          <p:cNvSpPr txBox="1">
            <a:spLocks/>
          </p:cNvSpPr>
          <p:nvPr/>
        </p:nvSpPr>
        <p:spPr>
          <a:xfrm>
            <a:off x="838198" y="2532461"/>
            <a:ext cx="10657115" cy="977467"/>
          </a:xfrm>
          <a:prstGeom prst="rect">
            <a:avLst/>
          </a:prstGeom>
        </p:spPr>
        <p:txBody>
          <a:bodyPr/>
          <a:lstStyle>
            <a:lvl1pPr algn="ctr" defTabSz="914400" rtl="0" eaLnBrk="1" latinLnBrk="0" hangingPunct="1">
              <a:lnSpc>
                <a:spcPct val="90000"/>
              </a:lnSpc>
              <a:spcBef>
                <a:spcPct val="0"/>
              </a:spcBef>
              <a:buNone/>
              <a:defRPr sz="5400" b="1" i="0" kern="1200">
                <a:solidFill>
                  <a:srgbClr val="F0F0F0"/>
                </a:solidFill>
                <a:latin typeface="Lato" panose="020F0502020204030203" pitchFamily="34" charset="0"/>
                <a:ea typeface="+mj-ea"/>
                <a:cs typeface="Lato" panose="020F0502020204030203" pitchFamily="34" charset="0"/>
              </a:defRPr>
            </a:lvl1pPr>
          </a:lstStyle>
          <a:p>
            <a:r>
              <a:rPr lang="de-DE" dirty="0"/>
              <a:t>Vor Mobilitätsantritt: Erasmus+</a:t>
            </a:r>
          </a:p>
        </p:txBody>
      </p:sp>
      <p:sp>
        <p:nvSpPr>
          <p:cNvPr id="4" name="Textplatzhalter 2">
            <a:extLst>
              <a:ext uri="{FF2B5EF4-FFF2-40B4-BE49-F238E27FC236}">
                <a16:creationId xmlns:a16="http://schemas.microsoft.com/office/drawing/2014/main" id="{80BC68B3-B1EE-4C67-897E-06CDFB42E617}"/>
              </a:ext>
            </a:extLst>
          </p:cNvPr>
          <p:cNvSpPr>
            <a:spLocks noGrp="1"/>
          </p:cNvSpPr>
          <p:nvPr>
            <p:ph type="body" sz="quarter" idx="10"/>
          </p:nvPr>
        </p:nvSpPr>
        <p:spPr>
          <a:xfrm>
            <a:off x="838198" y="3858689"/>
            <a:ext cx="10657115" cy="1540513"/>
          </a:xfrm>
        </p:spPr>
        <p:txBody>
          <a:bodyPr/>
          <a:lstStyle/>
          <a:p>
            <a:r>
              <a:rPr lang="de-DE" dirty="0"/>
              <a:t>Grant Agreement, </a:t>
            </a:r>
            <a:r>
              <a:rPr lang="de-DE" dirty="0" smtClean="0"/>
              <a:t>OLS, Auszahlung </a:t>
            </a:r>
            <a:r>
              <a:rPr lang="de-DE" dirty="0"/>
              <a:t>der 1. </a:t>
            </a:r>
            <a:r>
              <a:rPr lang="de-DE" dirty="0" smtClean="0"/>
              <a:t>Rate &amp; Grünes Reisen</a:t>
            </a:r>
            <a:endParaRPr lang="de-DE" dirty="0"/>
          </a:p>
        </p:txBody>
      </p:sp>
    </p:spTree>
    <p:extLst>
      <p:ext uri="{BB962C8B-B14F-4D97-AF65-F5344CB8AC3E}">
        <p14:creationId xmlns:p14="http://schemas.microsoft.com/office/powerpoint/2010/main" val="152480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1780</Words>
  <Application>Microsoft Office PowerPoint</Application>
  <PresentationFormat>Breitbild</PresentationFormat>
  <Paragraphs>203</Paragraphs>
  <Slides>27</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Wingdings</vt:lpstr>
      <vt:lpstr>Times New Roman</vt:lpstr>
      <vt:lpstr>Lato</vt:lpstr>
      <vt:lpstr>Office</vt:lpstr>
      <vt:lpstr>PowerPoint-Präsentation</vt:lpstr>
      <vt:lpstr>PowerPoint-Präsentation</vt:lpstr>
      <vt:lpstr>Vor Mobilitätsantritt</vt:lpstr>
      <vt:lpstr>PowerPoint-Präsentation</vt:lpstr>
      <vt:lpstr>PowerPoint-Präsentation</vt:lpstr>
      <vt:lpstr>PowerPoint-Präsentation</vt:lpstr>
      <vt:lpstr>PowerPoint-Präsentation</vt:lpstr>
      <vt:lpstr>PowerPoint-Präsentation</vt:lpstr>
      <vt:lpstr>PowerPoint-Präsentation</vt:lpstr>
      <vt:lpstr>Vor Mobilitätsantritt: Erasmus+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Nach der Mobilität: Erasmus+ </vt:lpstr>
      <vt:lpstr>PowerPoint-Präsentation</vt:lpstr>
      <vt:lpstr>Weiterführende Informationen </vt:lpstr>
      <vt:lpstr>Weiterführende Informationen </vt:lpstr>
      <vt:lpstr>Weiterführende Informationen </vt:lpstr>
      <vt:lpstr>Wir danken für Ihre Aufmerksamkeit und wünschen Ihnen ein unvergessliches Auslandserlebnis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Hilgers</dc:creator>
  <cp:lastModifiedBy>Tauch, Eike</cp:lastModifiedBy>
  <cp:revision>76</cp:revision>
  <dcterms:created xsi:type="dcterms:W3CDTF">2020-11-02T13:54:24Z</dcterms:created>
  <dcterms:modified xsi:type="dcterms:W3CDTF">2024-03-28T17:00:14Z</dcterms:modified>
</cp:coreProperties>
</file>